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4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582" r:id="rId1"/>
    <p:sldMasterId id="2147486596" r:id="rId2"/>
    <p:sldMasterId id="2147486626" r:id="rId3"/>
    <p:sldMasterId id="2147486653" r:id="rId4"/>
    <p:sldMasterId id="2147486721" r:id="rId5"/>
  </p:sldMasterIdLst>
  <p:notesMasterIdLst>
    <p:notesMasterId r:id="rId7"/>
  </p:notesMasterIdLst>
  <p:handoutMasterIdLst>
    <p:handoutMasterId r:id="rId8"/>
  </p:handoutMasterIdLst>
  <p:sldIdLst>
    <p:sldId id="922" r:id="rId6"/>
  </p:sldIdLst>
  <p:sldSz cx="9144000" cy="6858000" type="screen4x3"/>
  <p:notesSz cx="6797675" cy="9874250"/>
  <p:custDataLst>
    <p:tags r:id="rId9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43">
          <p15:clr>
            <a:srgbClr val="A4A3A4"/>
          </p15:clr>
        </p15:guide>
        <p15:guide id="2" orient="horz" pos="3514">
          <p15:clr>
            <a:srgbClr val="A4A3A4"/>
          </p15:clr>
        </p15:guide>
        <p15:guide id="3" orient="horz" pos="977">
          <p15:clr>
            <a:srgbClr val="A4A3A4"/>
          </p15:clr>
        </p15:guide>
        <p15:guide id="4" orient="horz" pos="3202">
          <p15:clr>
            <a:srgbClr val="A4A3A4"/>
          </p15:clr>
        </p15:guide>
        <p15:guide id="5" orient="horz" pos="814">
          <p15:clr>
            <a:srgbClr val="A4A3A4"/>
          </p15:clr>
        </p15:guide>
        <p15:guide id="6" pos="3383">
          <p15:clr>
            <a:srgbClr val="A4A3A4"/>
          </p15:clr>
        </p15:guide>
        <p15:guide id="7" pos="1880">
          <p15:clr>
            <a:srgbClr val="A4A3A4"/>
          </p15:clr>
        </p15:guide>
        <p15:guide id="8" pos="5759">
          <p15:clr>
            <a:srgbClr val="A4A3A4"/>
          </p15:clr>
        </p15:guide>
        <p15:guide id="9" pos="722">
          <p15:clr>
            <a:srgbClr val="A4A3A4"/>
          </p15:clr>
        </p15:guide>
        <p15:guide id="10" pos="5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9" userDrawn="1">
          <p15:clr>
            <a:srgbClr val="A4A3A4"/>
          </p15:clr>
        </p15:guide>
        <p15:guide id="2" pos="42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usakis Gregory" initials="RG" lastIdx="1" clrIdx="0">
    <p:extLst>
      <p:ext uri="{19B8F6BF-5375-455C-9EA6-DF929625EA0E}">
        <p15:presenceInfo xmlns:p15="http://schemas.microsoft.com/office/powerpoint/2012/main" userId="S-1-5-21-3243631415-3686600006-1081124327-210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93"/>
    <a:srgbClr val="A6A6A6"/>
    <a:srgbClr val="FF7200"/>
    <a:srgbClr val="0046B8"/>
    <a:srgbClr val="004BC4"/>
    <a:srgbClr val="404040"/>
    <a:srgbClr val="3CAADC"/>
    <a:srgbClr val="8A7F9F"/>
    <a:srgbClr val="C6003D"/>
    <a:srgbClr val="D2D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92" autoAdjust="0"/>
    <p:restoredTop sz="90700" autoAdjust="0"/>
  </p:normalViewPr>
  <p:slideViewPr>
    <p:cSldViewPr snapToGrid="0" showGuides="1">
      <p:cViewPr varScale="1">
        <p:scale>
          <a:sx n="70" d="100"/>
          <a:sy n="70" d="100"/>
        </p:scale>
        <p:origin x="1494" y="48"/>
      </p:cViewPr>
      <p:guideLst>
        <p:guide orient="horz" pos="3743"/>
        <p:guide orient="horz" pos="3514"/>
        <p:guide orient="horz" pos="977"/>
        <p:guide orient="horz" pos="3202"/>
        <p:guide orient="horz" pos="814"/>
        <p:guide pos="3383"/>
        <p:guide pos="1880"/>
        <p:guide pos="5759"/>
        <p:guide pos="722"/>
        <p:guide pos="5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 showGuides="1">
      <p:cViewPr>
        <p:scale>
          <a:sx n="120" d="100"/>
          <a:sy n="120" d="100"/>
        </p:scale>
        <p:origin x="-1218" y="2046"/>
      </p:cViewPr>
      <p:guideLst>
        <p:guide orient="horz" pos="2959"/>
        <p:guide pos="4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10"/>
            <a:ext cx="2945072" cy="493790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003" y="10"/>
            <a:ext cx="2945072" cy="493790"/>
          </a:xfrm>
          <a:prstGeom prst="rect">
            <a:avLst/>
          </a:prstGeom>
        </p:spPr>
        <p:txBody>
          <a:bodyPr vert="horz" lIns="91716" tIns="45859" rIns="91716" bIns="45859" rtlCol="0"/>
          <a:lstStyle>
            <a:lvl1pPr algn="r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378880"/>
            <a:ext cx="2945072" cy="493790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003" y="9378880"/>
            <a:ext cx="2945072" cy="493790"/>
          </a:xfrm>
          <a:prstGeom prst="rect">
            <a:avLst/>
          </a:prstGeom>
        </p:spPr>
        <p:txBody>
          <a:bodyPr vert="horz" lIns="91716" tIns="45859" rIns="91716" bIns="45859" rtlCol="0" anchor="b"/>
          <a:lstStyle>
            <a:lvl1pPr algn="r">
              <a:defRPr sz="1200"/>
            </a:lvl1pPr>
          </a:lstStyle>
          <a:p>
            <a:pPr>
              <a:defRPr/>
            </a:pPr>
            <a:fld id="{1FC9CC41-AA46-4D7B-B3A7-7593002B09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433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2946673" cy="492204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407" y="4"/>
            <a:ext cx="2946672" cy="492204"/>
          </a:xfrm>
          <a:prstGeom prst="rect">
            <a:avLst/>
          </a:prstGeom>
        </p:spPr>
        <p:txBody>
          <a:bodyPr vert="horz" lIns="92111" tIns="46056" rIns="92111" bIns="4605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1" tIns="46056" rIns="92111" bIns="46056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252" y="4690236"/>
            <a:ext cx="5437179" cy="4445713"/>
          </a:xfrm>
          <a:prstGeom prst="rect">
            <a:avLst/>
          </a:prstGeom>
        </p:spPr>
        <p:txBody>
          <a:bodyPr vert="horz" lIns="92111" tIns="46056" rIns="92111" bIns="46056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5" y="9380463"/>
            <a:ext cx="2946673" cy="492204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407" y="9380463"/>
            <a:ext cx="2946672" cy="492204"/>
          </a:xfrm>
          <a:prstGeom prst="rect">
            <a:avLst/>
          </a:prstGeom>
        </p:spPr>
        <p:txBody>
          <a:bodyPr vert="horz" lIns="92111" tIns="46056" rIns="92111" bIns="4605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3E2EC80-1B27-411D-8B7C-A1E11B3D739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551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:\MOMENTYS\PROD\CLIENTS\IMERYS\12210_CHARTE PPT 2012\Publishing\Charte\Fab ppt\forme_couv_v28_nv_bleu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95600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198884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92" y="5364890"/>
            <a:ext cx="1240500" cy="78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35340183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contenus V1 PUCES 1">
  <p:cSld name="3_3 contenus V1 PUCES 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22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2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2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2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0" name="Google Shape;250;p22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1" name="Google Shape;251;p22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2" name="Google Shape;252;p22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3" name="Google Shape;253;p22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4" name="Google Shape;254;p22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5" name="Google Shape;255;p22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186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contenus V2 PUCES 1">
  <p:cSld name="2_3 contenus V2 PUCES 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3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3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3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>
            <a:spLocks noGrp="1"/>
          </p:cNvSpPr>
          <p:nvPr>
            <p:ph type="body" idx="1"/>
          </p:nvPr>
        </p:nvSpPr>
        <p:spPr>
          <a:xfrm>
            <a:off x="-133198" y="-172799"/>
            <a:ext cx="9324975" cy="914605"/>
          </a:xfrm>
          <a:prstGeom prst="rect">
            <a:avLst/>
          </a:prstGeom>
          <a:noFill/>
          <a:ln w="9525" cap="flat" cmpd="sng">
            <a:solidFill>
              <a:srgbClr val="005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1" i="0" u="none" strike="noStrike" cap="non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body" idx="2"/>
          </p:nvPr>
        </p:nvSpPr>
        <p:spPr>
          <a:xfrm>
            <a:off x="354008" y="1830920"/>
            <a:ext cx="25205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7" name="Google Shape;267;p23"/>
          <p:cNvSpPr txBox="1">
            <a:spLocks noGrp="1"/>
          </p:cNvSpPr>
          <p:nvPr>
            <p:ph type="body" idx="3"/>
          </p:nvPr>
        </p:nvSpPr>
        <p:spPr>
          <a:xfrm>
            <a:off x="354009" y="1255767"/>
            <a:ext cx="2520000" cy="50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8" name="Google Shape;268;p23"/>
          <p:cNvSpPr txBox="1">
            <a:spLocks noGrp="1"/>
          </p:cNvSpPr>
          <p:nvPr>
            <p:ph type="body" idx="4"/>
          </p:nvPr>
        </p:nvSpPr>
        <p:spPr>
          <a:xfrm>
            <a:off x="3306195" y="1830919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23"/>
          <p:cNvSpPr txBox="1">
            <a:spLocks noGrp="1"/>
          </p:cNvSpPr>
          <p:nvPr>
            <p:ph type="body" idx="5"/>
          </p:nvPr>
        </p:nvSpPr>
        <p:spPr>
          <a:xfrm>
            <a:off x="6258944" y="1830920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23"/>
          <p:cNvSpPr txBox="1">
            <a:spLocks noGrp="1"/>
          </p:cNvSpPr>
          <p:nvPr>
            <p:ph type="body" idx="6"/>
          </p:nvPr>
        </p:nvSpPr>
        <p:spPr>
          <a:xfrm>
            <a:off x="3306195" y="1255766"/>
            <a:ext cx="2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23"/>
          <p:cNvSpPr txBox="1">
            <a:spLocks noGrp="1"/>
          </p:cNvSpPr>
          <p:nvPr>
            <p:ph type="body" idx="7"/>
          </p:nvPr>
        </p:nvSpPr>
        <p:spPr>
          <a:xfrm>
            <a:off x="6258944" y="1260462"/>
            <a:ext cx="25200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23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3" name="Google Shape;273;p23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74" name="Google Shape;274;p23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75" name="Google Shape;275;p23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6" name="Google Shape;276;p23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7" name="Google Shape;277;p23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23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2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fr-FR">
                <a:solidFill>
                  <a:srgbClr val="E87511"/>
                </a:solidFill>
              </a:rPr>
              <a:pPr/>
              <a:t>‹#›</a:t>
            </a:fld>
            <a:endParaRPr>
              <a:solidFill>
                <a:srgbClr val="E87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80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re seul">
  <p:cSld name="8_Titre seul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4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82" name="Google Shape;282;p2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4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6" name="Google Shape;286;p24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87" name="Google Shape;287;p24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8" name="Google Shape;288;p24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9" name="Google Shape;289;p24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0" name="Google Shape;290;p24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24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24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94" name="Google Shape;294;p24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5" name="Google Shape;295;p2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6277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re seul">
  <p:cSld name="9_Titre seul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1" name="Google Shape;301;p25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2" name="Google Shape;302;p25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03" name="Google Shape;303;p25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25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25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25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25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25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25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0" name="Google Shape;310;p25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2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897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re seul">
  <p:cSld name="10_Titre seul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2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7" name="Google Shape;317;p26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18" name="Google Shape;318;p26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19" name="Google Shape;319;p26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0" name="Google Shape;320;p26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1" name="Google Shape;321;p26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2" name="Google Shape;322;p26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3" name="Google Shape;323;p26"/>
          <p:cNvSpPr txBox="1">
            <a:spLocks noGrp="1"/>
          </p:cNvSpPr>
          <p:nvPr>
            <p:ph type="body" idx="1"/>
          </p:nvPr>
        </p:nvSpPr>
        <p:spPr>
          <a:xfrm>
            <a:off x="274543" y="1265239"/>
            <a:ext cx="26280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26"/>
          <p:cNvSpPr txBox="1">
            <a:spLocks noGrp="1"/>
          </p:cNvSpPr>
          <p:nvPr>
            <p:ph type="body" idx="2"/>
          </p:nvPr>
        </p:nvSpPr>
        <p:spPr>
          <a:xfrm>
            <a:off x="3244803" y="1251855"/>
            <a:ext cx="2628000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5" name="Google Shape;325;p26"/>
          <p:cNvSpPr txBox="1">
            <a:spLocks noGrp="1"/>
          </p:cNvSpPr>
          <p:nvPr>
            <p:ph type="body" idx="3"/>
          </p:nvPr>
        </p:nvSpPr>
        <p:spPr>
          <a:xfrm>
            <a:off x="6198823" y="1264713"/>
            <a:ext cx="26280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body" idx="4"/>
          </p:nvPr>
        </p:nvSpPr>
        <p:spPr>
          <a:xfrm>
            <a:off x="27454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26"/>
          <p:cNvSpPr txBox="1">
            <a:spLocks noGrp="1"/>
          </p:cNvSpPr>
          <p:nvPr>
            <p:ph type="body" idx="5"/>
          </p:nvPr>
        </p:nvSpPr>
        <p:spPr>
          <a:xfrm>
            <a:off x="324480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26"/>
          <p:cNvSpPr txBox="1">
            <a:spLocks noGrp="1"/>
          </p:cNvSpPr>
          <p:nvPr>
            <p:ph type="body" idx="6"/>
          </p:nvPr>
        </p:nvSpPr>
        <p:spPr>
          <a:xfrm>
            <a:off x="619882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26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0" name="Google Shape;330;p2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645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re seul">
  <p:cSld name="11_Titre seul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7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3" name="Google Shape;333;p27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2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55575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3 contenus V1 PUCES 1">
  <p:cSld name="4_3 contenus V1 PUCES 1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8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7" name="Google Shape;337;p28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28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28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1" name="Google Shape;341;p28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2" name="Google Shape;342;p28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43" name="Google Shape;343;p28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28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28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28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28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28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28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0" name="Google Shape;350;p2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03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3 contenus V1 PUCES 1">
  <p:cSld name="5_3 contenus V1 PUCES 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29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9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9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9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6" name="Google Shape;356;p29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7" name="Google Shape;357;p29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8" name="Google Shape;358;p29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29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29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29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29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29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6" name="Google Shape;366;p2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3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3 contenus V2 PUCES 1">
  <p:cSld name="3_3 contenus V2 PUCES 1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0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0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0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0"/>
          <p:cNvSpPr txBox="1">
            <a:spLocks noGrp="1"/>
          </p:cNvSpPr>
          <p:nvPr>
            <p:ph type="body" idx="1"/>
          </p:nvPr>
        </p:nvSpPr>
        <p:spPr>
          <a:xfrm>
            <a:off x="-133198" y="-172799"/>
            <a:ext cx="9324975" cy="914605"/>
          </a:xfrm>
          <a:prstGeom prst="rect">
            <a:avLst/>
          </a:prstGeom>
          <a:noFill/>
          <a:ln w="9525" cap="flat" cmpd="sng">
            <a:solidFill>
              <a:srgbClr val="005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1" i="0" u="none" strike="noStrike" cap="non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30"/>
          <p:cNvSpPr txBox="1">
            <a:spLocks noGrp="1"/>
          </p:cNvSpPr>
          <p:nvPr>
            <p:ph type="body" idx="2"/>
          </p:nvPr>
        </p:nvSpPr>
        <p:spPr>
          <a:xfrm>
            <a:off x="354008" y="1830920"/>
            <a:ext cx="25205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30"/>
          <p:cNvSpPr txBox="1">
            <a:spLocks noGrp="1"/>
          </p:cNvSpPr>
          <p:nvPr>
            <p:ph type="body" idx="3"/>
          </p:nvPr>
        </p:nvSpPr>
        <p:spPr>
          <a:xfrm>
            <a:off x="354009" y="1255767"/>
            <a:ext cx="2520000" cy="50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30"/>
          <p:cNvSpPr txBox="1">
            <a:spLocks noGrp="1"/>
          </p:cNvSpPr>
          <p:nvPr>
            <p:ph type="body" idx="4"/>
          </p:nvPr>
        </p:nvSpPr>
        <p:spPr>
          <a:xfrm>
            <a:off x="3306195" y="1830919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30"/>
          <p:cNvSpPr txBox="1">
            <a:spLocks noGrp="1"/>
          </p:cNvSpPr>
          <p:nvPr>
            <p:ph type="body" idx="5"/>
          </p:nvPr>
        </p:nvSpPr>
        <p:spPr>
          <a:xfrm>
            <a:off x="6258944" y="1830920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30"/>
          <p:cNvSpPr txBox="1">
            <a:spLocks noGrp="1"/>
          </p:cNvSpPr>
          <p:nvPr>
            <p:ph type="body" idx="6"/>
          </p:nvPr>
        </p:nvSpPr>
        <p:spPr>
          <a:xfrm>
            <a:off x="3306195" y="1255766"/>
            <a:ext cx="2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7"/>
          </p:nvPr>
        </p:nvSpPr>
        <p:spPr>
          <a:xfrm>
            <a:off x="6258944" y="1260462"/>
            <a:ext cx="25200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30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79" name="Google Shape;379;p30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380" name="Google Shape;380;p30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381" name="Google Shape;381;p30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30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3" name="Google Shape;383;p30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4" name="Google Shape;384;p30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5" name="Google Shape;385;p3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fr-FR">
                <a:solidFill>
                  <a:srgbClr val="E87511"/>
                </a:solidFill>
              </a:rPr>
              <a:pPr/>
              <a:t>‹#›</a:t>
            </a:fld>
            <a:endParaRPr>
              <a:solidFill>
                <a:srgbClr val="E87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782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859854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kern="0" dirty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  <a:sym typeface="Arial"/>
              </a:rPr>
              <a:t>19 June 2015</a:t>
            </a:r>
            <a:endParaRPr lang="fr-FR" kern="0" dirty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5993453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>
                <a:solidFill>
                  <a:srgbClr val="000000">
                    <a:tint val="75000"/>
                  </a:srgbClr>
                </a:solidFill>
              </a:rPr>
              <a:t>Milos Operations, Imerys </a:t>
            </a:r>
            <a:r>
              <a:rPr lang="fr-FR" dirty="0" err="1">
                <a:solidFill>
                  <a:srgbClr val="000000">
                    <a:tint val="75000"/>
                  </a:srgbClr>
                </a:solidFill>
              </a:rPr>
              <a:t>BoD</a:t>
            </a:r>
            <a:endParaRPr lang="fr-FR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4256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97BB-8815-463F-90E4-3AD3EC20E9A8}" type="slidenum">
              <a:rPr lang="fr-F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fr-F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801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36783661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Clôture">
  <p:cSld name="Diapositive de Clôtur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7"/>
          <p:cNvGrpSpPr/>
          <p:nvPr/>
        </p:nvGrpSpPr>
        <p:grpSpPr>
          <a:xfrm>
            <a:off x="0" y="3795"/>
            <a:ext cx="9252520" cy="6858000"/>
            <a:chOff x="0" y="3795"/>
            <a:chExt cx="9252520" cy="6858000"/>
          </a:xfrm>
        </p:grpSpPr>
        <p:pic>
          <p:nvPicPr>
            <p:cNvPr id="51" name="Google Shape;51;p7" descr="O:\MOMENTYS\PROD\CLIENTS\IMERYS\12210_CHARTE PPT 2012\Publishing\Charte\Fab ppt\forme_couv_v28_nv_bleu-01.jp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3795"/>
              <a:ext cx="9252520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970713" y="5305425"/>
              <a:ext cx="1545633" cy="1087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67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77969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197604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693900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02636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36420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6917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57880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00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11722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200025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28" y="5734227"/>
            <a:ext cx="1126160" cy="71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49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49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00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:\MOMENTYS\PROD\CLIENTS\IMERYS\12210_CHARTE PPT 2012\Publishing\Charte\Fab ppt\forme_couv_v28_nv_bleu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95600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198884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766" y="5389133"/>
            <a:ext cx="1795632" cy="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022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11722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200025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765" y="5718742"/>
            <a:ext cx="1795632" cy="7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8354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643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27231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18757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766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5309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8008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5629036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924053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455231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03159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22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6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82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56114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84067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903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8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ZoneTexte 4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760567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15028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:\MOMENTYS\PROD\CLIENTS\IMERYS\12210_CHARTE PPT 2012\Publishing\Charte\Fab ppt\forme_couv_v21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:\MOMENTYS\PROD\IDENTITES VISUELLES\IMERYS\Imerys_logo-noir_BL-bleu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63" y="5263396"/>
            <a:ext cx="1602723" cy="11762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95600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49" y="1988840"/>
            <a:ext cx="8150003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142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11722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49" y="2000250"/>
            <a:ext cx="8150003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2" name="Picture 4" descr="O:\MOMENTYS\PROD\IDENTITES VISUELLES\IMERYS\Imerys_logo-noir_BL-bleu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63" y="5263396"/>
            <a:ext cx="1602723" cy="117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69405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974672" y="6081204"/>
            <a:ext cx="337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046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817042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3026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3026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2251178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1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9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4" y="1163639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80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1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1" y="1630364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5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6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23385220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4" y="1163639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80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1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1" y="1630364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4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8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17901560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3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3" y="1265239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5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3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3" y="1744664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3" y="1744664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3" y="1744664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36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37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22460736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6860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ZoneTexte 5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4133531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1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9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9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6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1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4" y="1630364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412083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9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6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1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4" y="1630364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96503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3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198" y="-172799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20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7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5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20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5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2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64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1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9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4" y="1163639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80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1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1" y="1630364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5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6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42629977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4" y="1163639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80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1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1" y="1630364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4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8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20847733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3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3" y="1265239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5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3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3" y="1744664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3" y="1744664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3" y="1744664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5" name="ZoneTexte 34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36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37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37910528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ZoneTexte 7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9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10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29635149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1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9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9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6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1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4" y="1630364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22258844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6" y="1164164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9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6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1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4" y="1630364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2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8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7199626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3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198" y="-172799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20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7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5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20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5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2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3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5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9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1934422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19535697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50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1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9" y="1164164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9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6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1" y="1163639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4" y="1630364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4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4" y="1630364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5394684" y="6614240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26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27" name="Espace réservé du pied de page 4"/>
          <p:cNvSpPr txBox="1">
            <a:spLocks/>
          </p:cNvSpPr>
          <p:nvPr userDrawn="1"/>
        </p:nvSpPr>
        <p:spPr>
          <a:xfrm>
            <a:off x="6352709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1505903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O:\MOMENTYS\PROD\CLIENTS\IMERYS\12210_CHARTE PPT 2012\Publishing\Charte\Fab ppt\forme_couv_v28_nv_bleu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:\MOMENTYS\PROD\IDENTITES VISUELLES\IMERYS\Imerys_logo-noir_BL-bleu.jp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63" y="5263396"/>
            <a:ext cx="1602722" cy="117621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795600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198884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>
                  <a:lumMod val="50000"/>
                </a:prst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8533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11722"/>
            <a:ext cx="8136440" cy="1037716"/>
          </a:xfrm>
          <a:ln>
            <a:noFill/>
          </a:ln>
        </p:spPr>
        <p:txBody>
          <a:bodyPr lIns="0" tIns="432000" rIns="0" bIns="108000" anchor="b" anchorCtr="0"/>
          <a:lstStyle>
            <a:lvl1pPr algn="r"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90550" y="2000250"/>
            <a:ext cx="8150002" cy="369332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rgbClr val="FF7200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pic>
        <p:nvPicPr>
          <p:cNvPr id="12" name="Picture 4" descr="O:\MOMENTYS\PROD\IDENTITES VISUELLES\IMERYS\Imerys_logo-noir_BL-bleu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663" y="5263396"/>
            <a:ext cx="1602722" cy="11762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032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/>
              </a:buClr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577122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693919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124203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264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80785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6822621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21760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fr-FR" dirty="0">
              <a:latin typeface="Arial Narrow" pitchFamily="34" charset="0"/>
            </a:endParaRPr>
          </a:p>
        </p:txBody>
      </p:sp>
      <p:sp>
        <p:nvSpPr>
          <p:cNvPr id="24" name="ZoneTexte 23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29411826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000214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65899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55951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pic>
        <p:nvPicPr>
          <p:cNvPr id="6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767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Rectangle 8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125413" y="1163638"/>
            <a:ext cx="2847975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125788" y="1150779"/>
            <a:ext cx="2840037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576293"/>
          </a:xfrm>
        </p:spPr>
        <p:txBody>
          <a:bodyPr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46800" y="1630363"/>
            <a:ext cx="28575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558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71224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8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6400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O:\MOMENTYS\PROD\CLIENTS\IMERYS\12210_CHARTE PPT 2012\Publishing\Charte\Fab ppt\v09A_forme_tableau-01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118" y="1164163"/>
            <a:ext cx="285750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6068530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3 contenus V1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449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O:\MOMENTYS\PROD\CLIENTS\IMERYS\12210_CHARTE PPT 2012\Publishing\Charte\Fab ppt\forme_interieur_v16_forme_tableau_-0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9384" y="1164163"/>
            <a:ext cx="286226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Narrow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Rectangle 10"/>
          <p:cNvSpPr/>
          <p:nvPr userDrawn="1"/>
        </p:nvSpPr>
        <p:spPr>
          <a:xfrm rot="5400000">
            <a:off x="-224149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bg1"/>
              </a:gs>
              <a:gs pos="8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0"/>
          </p:nvPr>
        </p:nvSpPr>
        <p:spPr>
          <a:xfrm>
            <a:off x="115888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1"/>
          </p:nvPr>
        </p:nvSpPr>
        <p:spPr>
          <a:xfrm>
            <a:off x="3108325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2"/>
          </p:nvPr>
        </p:nvSpPr>
        <p:spPr>
          <a:xfrm>
            <a:off x="6146800" y="1163638"/>
            <a:ext cx="2857500" cy="466725"/>
          </a:xfrm>
        </p:spPr>
        <p:txBody>
          <a:bodyPr lIns="108000" anchor="ctr" anchorCtr="0"/>
          <a:lstStyle>
            <a:lvl1pPr marL="0" indent="0">
              <a:buFontTx/>
              <a:buNone/>
              <a:defRPr b="1">
                <a:solidFill>
                  <a:schemeClr val="bg2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3"/>
          </p:nvPr>
        </p:nvSpPr>
        <p:spPr>
          <a:xfrm>
            <a:off x="125413" y="1630363"/>
            <a:ext cx="2847975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4"/>
          </p:nvPr>
        </p:nvSpPr>
        <p:spPr>
          <a:xfrm>
            <a:off x="3125788" y="1630363"/>
            <a:ext cx="28400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quarter" idx="15"/>
          </p:nvPr>
        </p:nvSpPr>
        <p:spPr>
          <a:xfrm>
            <a:off x="6138863" y="1630363"/>
            <a:ext cx="2865437" cy="433553"/>
          </a:xfrm>
        </p:spPr>
        <p:txBody>
          <a:bodyPr lIns="36000" tIns="144000" rIns="36000" bIns="72000">
            <a:spAutoFit/>
          </a:bodyPr>
          <a:lstStyle>
            <a:lvl1pPr marL="252000" indent="-252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34226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3 contenus V2 PUC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3"/>
          <p:cNvSpPr>
            <a:spLocks noGrp="1"/>
          </p:cNvSpPr>
          <p:nvPr userDrawn="1">
            <p:ph type="body" sz="quarter" idx="13"/>
          </p:nvPr>
        </p:nvSpPr>
        <p:spPr>
          <a:xfrm>
            <a:off x="-133200" y="-172800"/>
            <a:ext cx="9324975" cy="914605"/>
          </a:xfrm>
          <a:noFill/>
          <a:ln w="9525">
            <a:solidFill>
              <a:srgbClr val="0053A1"/>
            </a:solidFill>
          </a:ln>
          <a:effectLst/>
        </p:spPr>
        <p:txBody>
          <a:bodyPr vert="horz" wrap="square" lIns="504000" tIns="432000" rIns="504000" bIns="108000" rtlCol="0" anchor="t" anchorCtr="0">
            <a:spAutoFit/>
          </a:bodyPr>
          <a:lstStyle>
            <a:lvl1pPr>
              <a:defRPr lang="fr-FR" sz="2400" b="1" dirty="0" smtClean="0">
                <a:solidFill>
                  <a:schemeClr val="accent3"/>
                </a:solidFill>
                <a:latin typeface="Arial Narrow" pitchFamily="34" charset="0"/>
                <a:ea typeface="+mj-ea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fr-FR" dirty="0"/>
              <a:t>Modifiez les styles du texte du masque</a:t>
            </a:r>
          </a:p>
        </p:txBody>
      </p:sp>
      <p:sp>
        <p:nvSpPr>
          <p:cNvPr id="44" name="Espace réservé du texte 43"/>
          <p:cNvSpPr>
            <a:spLocks noGrp="1"/>
          </p:cNvSpPr>
          <p:nvPr userDrawn="1">
            <p:ph type="body" sz="quarter" idx="19"/>
          </p:nvPr>
        </p:nvSpPr>
        <p:spPr>
          <a:xfrm>
            <a:off x="354008" y="1830919"/>
            <a:ext cx="2520528" cy="430887"/>
          </a:xfrm>
        </p:spPr>
        <p:txBody>
          <a:bodyPr vert="horz" lIns="0" tIns="0" rIns="0" bIns="0" rtlCol="0"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31" name="Espace réservé du texte 30"/>
          <p:cNvSpPr>
            <a:spLocks noGrp="1"/>
          </p:cNvSpPr>
          <p:nvPr userDrawn="1">
            <p:ph type="body" sz="quarter" idx="14"/>
          </p:nvPr>
        </p:nvSpPr>
        <p:spPr>
          <a:xfrm>
            <a:off x="354009" y="1255766"/>
            <a:ext cx="2520000" cy="50376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3" name="Espace réservé du texte 2"/>
          <p:cNvSpPr>
            <a:spLocks noGrp="1"/>
          </p:cNvSpPr>
          <p:nvPr userDrawn="1">
            <p:ph type="body" sz="quarter" idx="20"/>
          </p:nvPr>
        </p:nvSpPr>
        <p:spPr>
          <a:xfrm>
            <a:off x="3306194" y="1830919"/>
            <a:ext cx="2520000" cy="432668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texte 5"/>
          <p:cNvSpPr>
            <a:spLocks noGrp="1"/>
          </p:cNvSpPr>
          <p:nvPr userDrawn="1">
            <p:ph type="body" sz="quarter" idx="21"/>
          </p:nvPr>
        </p:nvSpPr>
        <p:spPr>
          <a:xfrm>
            <a:off x="6258944" y="1830919"/>
            <a:ext cx="2520000" cy="430887"/>
          </a:xfrm>
        </p:spPr>
        <p:txBody>
          <a:bodyPr>
            <a:spAutoFit/>
          </a:bodyPr>
          <a:lstStyle>
            <a:lvl1pPr marL="216000" indent="-216000">
              <a:defRPr lang="fr-FR" sz="1400" kern="1200" dirty="0" smtClean="0">
                <a:solidFill>
                  <a:schemeClr val="tx1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252000" marR="0" lvl="0" indent="-252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Wingdings" pitchFamily="2" charset="2"/>
              <a:buChar char=""/>
              <a:tabLst/>
              <a:defRPr/>
            </a:pPr>
            <a:r>
              <a:rPr lang="fr-FR" dirty="0"/>
              <a:t>Modifiez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 userDrawn="1">
            <p:ph type="body" sz="quarter" idx="22"/>
          </p:nvPr>
        </p:nvSpPr>
        <p:spPr>
          <a:xfrm>
            <a:off x="3306194" y="1255766"/>
            <a:ext cx="2520000" cy="504825"/>
          </a:xfrm>
        </p:spPr>
        <p:txBody>
          <a:bodyPr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5" name="Espace réservé du texte 14"/>
          <p:cNvSpPr>
            <a:spLocks noGrp="1"/>
          </p:cNvSpPr>
          <p:nvPr userDrawn="1">
            <p:ph type="body" sz="quarter" idx="23"/>
          </p:nvPr>
        </p:nvSpPr>
        <p:spPr>
          <a:xfrm>
            <a:off x="6258944" y="1260461"/>
            <a:ext cx="2520000" cy="498475"/>
          </a:xfrm>
        </p:spPr>
        <p:txBody>
          <a:bodyPr wrap="square" anchor="t" anchorCtr="0">
            <a:normAutofit/>
          </a:bodyPr>
          <a:lstStyle>
            <a:lvl1pPr marL="0" indent="0" algn="l">
              <a:buFontTx/>
              <a:buNone/>
              <a:defRPr lang="fr-FR" sz="1600" b="0" kern="1200" dirty="0">
                <a:solidFill>
                  <a:schemeClr val="bg2"/>
                </a:solidFill>
                <a:latin typeface="Arial Narrow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SzPct val="105000"/>
              <a:buFontTx/>
              <a:buNone/>
            </a:pPr>
            <a:r>
              <a:rPr lang="fr-FR" dirty="0"/>
              <a:t>Modifiez les styles du texte</a:t>
            </a:r>
          </a:p>
        </p:txBody>
      </p:sp>
      <p:sp>
        <p:nvSpPr>
          <p:cNvPr id="16" name="Larme 1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7" name="Larme 1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8" name="Larme 1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cxnSp>
        <p:nvCxnSpPr>
          <p:cNvPr id="21" name="Connecteur droit 20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6089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 b="1"/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3462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7028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6247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cgressel\Desktop\Sans titre - 1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722" y="985741"/>
            <a:ext cx="2817813" cy="511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arme 25"/>
          <p:cNvSpPr/>
          <p:nvPr userDrawn="1"/>
        </p:nvSpPr>
        <p:spPr>
          <a:xfrm rot="10800000">
            <a:off x="2637067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27" name="Larme 26"/>
          <p:cNvSpPr/>
          <p:nvPr userDrawn="1"/>
        </p:nvSpPr>
        <p:spPr>
          <a:xfrm rot="10800000">
            <a:off x="5589395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sp>
        <p:nvSpPr>
          <p:cNvPr id="28" name="Larme 27"/>
          <p:cNvSpPr/>
          <p:nvPr userDrawn="1"/>
        </p:nvSpPr>
        <p:spPr>
          <a:xfrm rot="10800000">
            <a:off x="8541723" y="845309"/>
            <a:ext cx="432048" cy="432048"/>
          </a:xfrm>
          <a:prstGeom prst="teardrop">
            <a:avLst/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 Narrow" pitchFamily="34" charset="0"/>
            </a:endParaRPr>
          </a:p>
        </p:txBody>
      </p:sp>
      <p:cxnSp>
        <p:nvCxnSpPr>
          <p:cNvPr id="29" name="Connecteur droit 28"/>
          <p:cNvCxnSpPr/>
          <p:nvPr userDrawn="1"/>
        </p:nvCxnSpPr>
        <p:spPr>
          <a:xfrm>
            <a:off x="274541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 userDrawn="1"/>
        </p:nvCxnSpPr>
        <p:spPr>
          <a:xfrm>
            <a:off x="324480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 userDrawn="1"/>
        </p:nvCxnSpPr>
        <p:spPr>
          <a:xfrm>
            <a:off x="6198822" y="1823729"/>
            <a:ext cx="2628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0"/>
          </p:nvPr>
        </p:nvSpPr>
        <p:spPr>
          <a:xfrm>
            <a:off x="274542" y="1265238"/>
            <a:ext cx="2628000" cy="466725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/>
          </p:nvPr>
        </p:nvSpPr>
        <p:spPr>
          <a:xfrm>
            <a:off x="3244803" y="1251854"/>
            <a:ext cx="2628000" cy="480109"/>
          </a:xfrm>
        </p:spPr>
        <p:txBody>
          <a:bodyPr lIns="108000" rIns="108000" anchor="ctr" anchorCtr="0">
            <a:normAutofit/>
          </a:bodyPr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2"/>
          </p:nvPr>
        </p:nvSpPr>
        <p:spPr>
          <a:xfrm>
            <a:off x="6198822" y="1264713"/>
            <a:ext cx="2628000" cy="467250"/>
          </a:xfrm>
        </p:spPr>
        <p:txBody>
          <a:bodyPr lIns="108000" rIns="108000" anchor="ctr" anchorCtr="0"/>
          <a:lstStyle>
            <a:lvl1pPr marL="0" indent="0">
              <a:buFontTx/>
              <a:buNone/>
              <a:defRPr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>
          <a:xfrm>
            <a:off x="274542" y="1744663"/>
            <a:ext cx="2628000" cy="576293"/>
          </a:xfrm>
        </p:spPr>
        <p:txBody>
          <a:bodyPr wrap="square" lIns="108000" tIns="144000" rIns="3600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3244802" y="1744663"/>
            <a:ext cx="2628000" cy="576293"/>
          </a:xfrm>
        </p:spPr>
        <p:txBody>
          <a:bodyPr wrap="square"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3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6198822" y="1744663"/>
            <a:ext cx="2628000" cy="576293"/>
          </a:xfrm>
        </p:spPr>
        <p:txBody>
          <a:bodyPr lIns="108000" tIns="144000" rIns="36000" bIns="0">
            <a:spAutoFit/>
          </a:bodyPr>
          <a:lstStyle>
            <a:lvl1pPr>
              <a:defRPr sz="1400"/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1982327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95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46320"/>
            <a:ext cx="9144000" cy="2011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8" name="Picture 2" descr="O:\MOMENTYS\PROD\CLIENTS\IMERYS\12210_CHARTE PPT 2012\Publishing\Charte\Fab ppt\forme_interieiur_v15_5traits-01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52132"/>
            <a:ext cx="9144000" cy="6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O:\MOMENTYS\PROD\IDENTITES VISUELLES\IMERYS\Imerys_logo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039" y="6183521"/>
            <a:ext cx="827948" cy="5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4" name="Picture 2" descr="O:\MOMENTYS\PROD\CLIENTS\IMERYS\12210_CHARTE PPT 2012\Publishing\Charte\Fab ppt\1_logo inside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565" y="6019024"/>
            <a:ext cx="827948" cy="7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sz="quarter" idx="10"/>
          </p:nvPr>
        </p:nvSpPr>
        <p:spPr>
          <a:xfrm>
            <a:off x="395535" y="926986"/>
            <a:ext cx="8353177" cy="84160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8" name="Espace réservé du contenu 4"/>
          <p:cNvSpPr>
            <a:spLocks noGrp="1"/>
          </p:cNvSpPr>
          <p:nvPr>
            <p:ph sz="quarter" idx="12"/>
          </p:nvPr>
        </p:nvSpPr>
        <p:spPr>
          <a:xfrm>
            <a:off x="395536" y="2095122"/>
            <a:ext cx="8345016" cy="738664"/>
          </a:xfrm>
        </p:spPr>
        <p:txBody>
          <a:bodyPr anchor="t" anchorCtr="0">
            <a:spAutoFit/>
          </a:bodyPr>
          <a:lstStyle>
            <a:lvl1pPr marL="0" indent="0" algn="r">
              <a:lnSpc>
                <a:spcPct val="200000"/>
              </a:lnSpc>
              <a:buFontTx/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Group presentation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197147524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 type="title">
  <p:cSld name="1_Diapositive de titr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" descr="O:\MOMENTYS\PROD\CLIENTS\IMERYS\12210_CHARTE PPT 2012\Publishing\Charte\Fab ppt\forme_couv_v2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O:\MOMENTYS\PROD\IDENTITES VISUELLES\IMERYS\Imerys_logo-noir_BL-bleu.jpg"/>
          <p:cNvPicPr preferRelativeResize="0"/>
          <p:nvPr/>
        </p:nvPicPr>
        <p:blipFill rotWithShape="1">
          <a:blip r:embed="rId3">
            <a:alphaModFix/>
          </a:blip>
          <a:srcRect t="16382" b="10229"/>
          <a:stretch/>
        </p:blipFill>
        <p:spPr>
          <a:xfrm>
            <a:off x="6941663" y="5263396"/>
            <a:ext cx="1602723" cy="1176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11560" y="795600"/>
            <a:ext cx="8136440" cy="10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000" rIns="0" bIns="1080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590549" y="1988840"/>
            <a:ext cx="81500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>
            <a:gsLst>
              <a:gs pos="0">
                <a:srgbClr val="FF7200"/>
              </a:gs>
              <a:gs pos="9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158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Titre et contenu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96000" y="1339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972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5974672" y="6081204"/>
            <a:ext cx="3373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817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/>
        <p:spPr>
          <a:xfrm>
            <a:off x="1588" y="1588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dt" idx="10"/>
          </p:nvPr>
        </p:nvSpPr>
        <p:spPr>
          <a:xfrm>
            <a:off x="3859854" y="6608649"/>
            <a:ext cx="21336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>
              <a:solidFill>
                <a:srgbClr val="000000"/>
              </a:solidFill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5008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Deux contenu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457200" y="134302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◆"/>
              <a:defRPr sz="18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648200" y="1343026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◆"/>
              <a:defRPr sz="18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26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396000" y="116633"/>
            <a:ext cx="8229600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SzPts val="1400"/>
              <a:buFont typeface="Arial Narrow"/>
              <a:buNone/>
              <a:defRPr sz="2400" b="1" i="0" u="none" strike="noStrike" cap="none">
                <a:solidFill>
                  <a:srgbClr val="00389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3859854" y="6608649"/>
            <a:ext cx="21336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fontAlgn="auto"/>
            <a:endParaRPr kern="0"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5993453" y="6608649"/>
            <a:ext cx="28956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 Narrow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44256" y="6608649"/>
            <a:ext cx="35128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100"/>
              <a:buFont typeface="Arial Narrow"/>
              <a:buNone/>
              <a:defRPr sz="1100">
                <a:solidFill>
                  <a:srgbClr val="404040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fr-FR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597114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e de titre">
  <p:cSld name="2_Diapositive de titr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8"/>
          <p:cNvSpPr txBox="1">
            <a:spLocks noGrp="1"/>
          </p:cNvSpPr>
          <p:nvPr>
            <p:ph type="ctrTitle"/>
          </p:nvPr>
        </p:nvSpPr>
        <p:spPr>
          <a:xfrm>
            <a:off x="611560" y="811722"/>
            <a:ext cx="8136440" cy="1037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2000" rIns="0" bIns="1080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Arial Narrow"/>
              <a:buNone/>
              <a:defRPr sz="32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1"/>
          </p:nvPr>
        </p:nvSpPr>
        <p:spPr>
          <a:xfrm>
            <a:off x="590549" y="2000250"/>
            <a:ext cx="81500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r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ctr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8"/>
          <p:cNvSpPr/>
          <p:nvPr/>
        </p:nvSpPr>
        <p:spPr>
          <a:xfrm rot="10800000">
            <a:off x="791072" y="1858828"/>
            <a:ext cx="8352928" cy="43200"/>
          </a:xfrm>
          <a:prstGeom prst="rect">
            <a:avLst/>
          </a:prstGeom>
          <a:gradFill>
            <a:gsLst>
              <a:gs pos="0">
                <a:srgbClr val="FF7200"/>
              </a:gs>
              <a:gs pos="95000">
                <a:schemeClr val="lt1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9" name="Google Shape;59;p8" descr="O:\MOMENTYS\PROD\IDENTITES VISUELLES\IMERYS\Imerys_logo-noir_BL-bleu.jpg"/>
          <p:cNvPicPr preferRelativeResize="0"/>
          <p:nvPr/>
        </p:nvPicPr>
        <p:blipFill rotWithShape="1">
          <a:blip r:embed="rId2">
            <a:alphaModFix/>
          </a:blip>
          <a:srcRect t="16382" b="10229"/>
          <a:stretch/>
        </p:blipFill>
        <p:spPr>
          <a:xfrm>
            <a:off x="6941663" y="5263396"/>
            <a:ext cx="1602723" cy="117621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4421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396000" y="1339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317500" algn="l" rtl="0"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oto Sans Symbols"/>
              <a:buChar char="■"/>
              <a:defRPr sz="20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rgbClr val="3F3F3F"/>
              </a:buClr>
              <a:buSzPts val="1530"/>
              <a:buFont typeface="Noto Sans Symbols"/>
              <a:buChar char="◆"/>
              <a:defRPr sz="18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spcBef>
                <a:spcPts val="32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Char char="‒"/>
              <a:defRPr sz="16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65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>
  <p:cSld name="Titre seul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" name="Google Shape;68;p10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0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0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2" name="Google Shape;72;p10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" name="Google Shape;80;p10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09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seul">
  <p:cSld name="1_Titre seul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1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1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1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1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1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8" name="Google Shape;88;p11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33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ZoneTexte 3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latin typeface="Arial Narrow" pitchFamily="34" charset="0"/>
              </a:rPr>
              <a:t>CRAF B13 – December 6, 2012</a:t>
            </a:r>
          </a:p>
        </p:txBody>
      </p:sp>
    </p:spTree>
    <p:extLst>
      <p:ext uri="{BB962C8B-B14F-4D97-AF65-F5344CB8AC3E}">
        <p14:creationId xmlns:p14="http://schemas.microsoft.com/office/powerpoint/2010/main" val="9043473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re seul">
  <p:cSld name="2_Titre seul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2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Google Shape;103;p12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4" name="Google Shape;104;p12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05" name="Google Shape;105;p12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6" name="Google Shape;106;p12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7" name="Google Shape;107;p12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body" idx="1"/>
          </p:nvPr>
        </p:nvSpPr>
        <p:spPr>
          <a:xfrm>
            <a:off x="274543" y="1265239"/>
            <a:ext cx="26280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2"/>
          </p:nvPr>
        </p:nvSpPr>
        <p:spPr>
          <a:xfrm>
            <a:off x="3244803" y="1251855"/>
            <a:ext cx="2628000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2"/>
          <p:cNvSpPr txBox="1">
            <a:spLocks noGrp="1"/>
          </p:cNvSpPr>
          <p:nvPr>
            <p:ph type="body" idx="3"/>
          </p:nvPr>
        </p:nvSpPr>
        <p:spPr>
          <a:xfrm>
            <a:off x="6198823" y="1264713"/>
            <a:ext cx="26280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2"/>
          <p:cNvSpPr txBox="1">
            <a:spLocks noGrp="1"/>
          </p:cNvSpPr>
          <p:nvPr>
            <p:ph type="body" idx="4"/>
          </p:nvPr>
        </p:nvSpPr>
        <p:spPr>
          <a:xfrm>
            <a:off x="27454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2"/>
          <p:cNvSpPr txBox="1">
            <a:spLocks noGrp="1"/>
          </p:cNvSpPr>
          <p:nvPr>
            <p:ph type="body" idx="5"/>
          </p:nvPr>
        </p:nvSpPr>
        <p:spPr>
          <a:xfrm>
            <a:off x="324480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body" idx="6"/>
          </p:nvPr>
        </p:nvSpPr>
        <p:spPr>
          <a:xfrm>
            <a:off x="619882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8973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re seul">
  <p:cSld name="3_Titre seul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3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3210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ntenus V1 PUCES 1">
  <p:cSld name="3 contenus V1 PUCES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3" name="Google Shape;123;p1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4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7" name="Google Shape;127;p14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8" name="Google Shape;128;p14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4714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ntenus V1 PUCES 1">
  <p:cSld name="1_3 contenus V1 PUCES 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5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2" name="Google Shape;142;p15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3" name="Google Shape;143;p15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4" name="Google Shape;144;p15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45" name="Google Shape;145;p15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15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15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15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6127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3 contenus V2 PUCES 1">
  <p:cSld name="1_3 contenus V2 PUCES 1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6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>
            <a:spLocks noGrp="1"/>
          </p:cNvSpPr>
          <p:nvPr>
            <p:ph type="body" idx="1"/>
          </p:nvPr>
        </p:nvSpPr>
        <p:spPr>
          <a:xfrm>
            <a:off x="-133198" y="-172799"/>
            <a:ext cx="9324975" cy="914605"/>
          </a:xfrm>
          <a:prstGeom prst="rect">
            <a:avLst/>
          </a:prstGeom>
          <a:noFill/>
          <a:ln w="9525" cap="flat" cmpd="sng">
            <a:solidFill>
              <a:srgbClr val="0053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L="457200" marR="0" lvl="0" indent="-335280" algn="l" rtl="0"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680"/>
              <a:buFont typeface="Noto Sans Symbols"/>
              <a:buChar char="■"/>
              <a:defRPr sz="2400" b="1" i="0" u="none" strike="noStrike" cap="non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2"/>
          </p:nvPr>
        </p:nvSpPr>
        <p:spPr>
          <a:xfrm>
            <a:off x="354008" y="1830920"/>
            <a:ext cx="25205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3"/>
          </p:nvPr>
        </p:nvSpPr>
        <p:spPr>
          <a:xfrm>
            <a:off x="354009" y="1255767"/>
            <a:ext cx="2520000" cy="503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16"/>
          <p:cNvSpPr txBox="1">
            <a:spLocks noGrp="1"/>
          </p:cNvSpPr>
          <p:nvPr>
            <p:ph type="body" idx="4"/>
          </p:nvPr>
        </p:nvSpPr>
        <p:spPr>
          <a:xfrm>
            <a:off x="3306195" y="1830919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16"/>
          <p:cNvSpPr txBox="1">
            <a:spLocks noGrp="1"/>
          </p:cNvSpPr>
          <p:nvPr>
            <p:ph type="body" idx="5"/>
          </p:nvPr>
        </p:nvSpPr>
        <p:spPr>
          <a:xfrm>
            <a:off x="6258944" y="1830920"/>
            <a:ext cx="2520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body" idx="6"/>
          </p:nvPr>
        </p:nvSpPr>
        <p:spPr>
          <a:xfrm>
            <a:off x="3306195" y="1255766"/>
            <a:ext cx="252000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body" idx="7"/>
          </p:nvPr>
        </p:nvSpPr>
        <p:spPr>
          <a:xfrm>
            <a:off x="6258944" y="1260462"/>
            <a:ext cx="2520000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16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5" name="Google Shape;165;p16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66" name="Google Shape;166;p16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167" name="Google Shape;167;p16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8" name="Google Shape;168;p16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9" name="Google Shape;169;p16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0" name="Google Shape;170;p16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3"/>
                </a:solidFill>
              </a:defRPr>
            </a:lvl1pPr>
            <a:lvl2pPr lvl="1">
              <a:buNone/>
              <a:defRPr>
                <a:solidFill>
                  <a:schemeClr val="accent3"/>
                </a:solidFill>
              </a:defRPr>
            </a:lvl2pPr>
            <a:lvl3pPr lvl="2">
              <a:buNone/>
              <a:defRPr>
                <a:solidFill>
                  <a:schemeClr val="accent3"/>
                </a:solidFill>
              </a:defRPr>
            </a:lvl3pPr>
            <a:lvl4pPr lvl="3">
              <a:buNone/>
              <a:defRPr>
                <a:solidFill>
                  <a:schemeClr val="accent3"/>
                </a:solidFill>
              </a:defRPr>
            </a:lvl4pPr>
            <a:lvl5pPr lvl="4">
              <a:buNone/>
              <a:defRPr>
                <a:solidFill>
                  <a:schemeClr val="accent3"/>
                </a:solidFill>
              </a:defRPr>
            </a:lvl5pPr>
            <a:lvl6pPr lvl="5">
              <a:buNone/>
              <a:defRPr>
                <a:solidFill>
                  <a:schemeClr val="accent3"/>
                </a:solidFill>
              </a:defRPr>
            </a:lvl6pPr>
            <a:lvl7pPr lvl="6">
              <a:buNone/>
              <a:defRPr>
                <a:solidFill>
                  <a:schemeClr val="accent3"/>
                </a:solidFill>
              </a:defRPr>
            </a:lvl7pPr>
            <a:lvl8pPr lvl="7">
              <a:buNone/>
              <a:defRPr>
                <a:solidFill>
                  <a:schemeClr val="accent3"/>
                </a:solidFill>
              </a:defRPr>
            </a:lvl8pPr>
            <a:lvl9pPr lvl="8">
              <a:buNone/>
              <a:defRPr>
                <a:solidFill>
                  <a:schemeClr val="accent3"/>
                </a:solidFill>
              </a:defRPr>
            </a:lvl9pPr>
          </a:lstStyle>
          <a:p>
            <a:fld id="{00000000-1234-1234-1234-123412341234}" type="slidenum">
              <a:rPr lang="fr-FR">
                <a:solidFill>
                  <a:srgbClr val="E87511"/>
                </a:solidFill>
              </a:rPr>
              <a:pPr/>
              <a:t>‹#›</a:t>
            </a:fld>
            <a:endParaRPr>
              <a:solidFill>
                <a:srgbClr val="E875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281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re seul">
  <p:cSld name="4_Titre seul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74" name="Google Shape;174;p17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7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8" name="Google Shape;178;p17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17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17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17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17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17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4779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re seul">
  <p:cSld name="5_Titre seul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8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50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8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8" descr="O:\MOMENTYS\PROD\CLIENTS\IMERYS\12210_CHARTE PPT 2012\Publishing\Charte\Fab ppt\forme_interieur_v16_forme_tableau_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386" y="1164164"/>
            <a:ext cx="2862263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3" name="Google Shape;193;p18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4" name="Google Shape;194;p18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95" name="Google Shape;195;p18"/>
          <p:cNvSpPr txBox="1">
            <a:spLocks noGrp="1"/>
          </p:cNvSpPr>
          <p:nvPr>
            <p:ph type="body" idx="1"/>
          </p:nvPr>
        </p:nvSpPr>
        <p:spPr>
          <a:xfrm>
            <a:off x="125414" y="1163639"/>
            <a:ext cx="28479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18"/>
          <p:cNvSpPr txBox="1">
            <a:spLocks noGrp="1"/>
          </p:cNvSpPr>
          <p:nvPr>
            <p:ph type="body" idx="2"/>
          </p:nvPr>
        </p:nvSpPr>
        <p:spPr>
          <a:xfrm>
            <a:off x="3125788" y="1150780"/>
            <a:ext cx="2840037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3"/>
          </p:nvPr>
        </p:nvSpPr>
        <p:spPr>
          <a:xfrm>
            <a:off x="6146801" y="1163638"/>
            <a:ext cx="28575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9" name="Google Shape;199;p18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0" name="Google Shape;200;p18"/>
          <p:cNvSpPr txBox="1">
            <a:spLocks noGrp="1"/>
          </p:cNvSpPr>
          <p:nvPr>
            <p:ph type="body" idx="6"/>
          </p:nvPr>
        </p:nvSpPr>
        <p:spPr>
          <a:xfrm>
            <a:off x="6146801" y="1630364"/>
            <a:ext cx="28575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18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2" name="Google Shape;202;p18"/>
          <p:cNvSpPr txBox="1"/>
          <p:nvPr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100" ker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100" kern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3868732" y="651072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000" kern="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5 novembre 2012</a:t>
            </a:r>
            <a:endParaRPr sz="1000" kern="0">
              <a:solidFill>
                <a:srgbClr val="88888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4" name="Google Shape;204;p18"/>
          <p:cNvSpPr txBox="1"/>
          <p:nvPr/>
        </p:nvSpPr>
        <p:spPr>
          <a:xfrm>
            <a:off x="6002331" y="6510725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fr-FR" sz="1000" kern="0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rPr>
              <a:t>Résultats au 30 septembre 2012</a:t>
            </a:r>
            <a:endParaRPr sz="1000" kern="0">
              <a:solidFill>
                <a:srgbClr val="888888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05" name="Google Shape;205;p1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1012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re seul">
  <p:cSld name="6_Titre seul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9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0702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9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56248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9" descr="C:\Users\cgressel\Desktop\Sans titre - 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2723" y="985741"/>
            <a:ext cx="2817813" cy="51117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9"/>
          <p:cNvSpPr/>
          <p:nvPr/>
        </p:nvSpPr>
        <p:spPr>
          <a:xfrm rot="10800000">
            <a:off x="2637067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1" name="Google Shape;211;p19"/>
          <p:cNvSpPr/>
          <p:nvPr/>
        </p:nvSpPr>
        <p:spPr>
          <a:xfrm rot="10800000">
            <a:off x="5589395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12" name="Google Shape;212;p19"/>
          <p:cNvSpPr/>
          <p:nvPr/>
        </p:nvSpPr>
        <p:spPr>
          <a:xfrm rot="10800000">
            <a:off x="8541723" y="845309"/>
            <a:ext cx="432048" cy="432048"/>
          </a:xfrm>
          <a:prstGeom prst="teardrop">
            <a:avLst>
              <a:gd name="adj" fmla="val 100000"/>
            </a:avLst>
          </a:prstGeom>
          <a:solidFill>
            <a:srgbClr val="A6A6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13" name="Google Shape;213;p19"/>
          <p:cNvCxnSpPr/>
          <p:nvPr/>
        </p:nvCxnSpPr>
        <p:spPr>
          <a:xfrm>
            <a:off x="274541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4" name="Google Shape;214;p19"/>
          <p:cNvCxnSpPr/>
          <p:nvPr/>
        </p:nvCxnSpPr>
        <p:spPr>
          <a:xfrm>
            <a:off x="324480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5" name="Google Shape;215;p19"/>
          <p:cNvCxnSpPr/>
          <p:nvPr/>
        </p:nvCxnSpPr>
        <p:spPr>
          <a:xfrm>
            <a:off x="6198823" y="1823729"/>
            <a:ext cx="2628000" cy="0"/>
          </a:xfrm>
          <a:prstGeom prst="straightConnector1">
            <a:avLst/>
          </a:prstGeom>
          <a:noFill/>
          <a:ln w="19050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body" idx="1"/>
          </p:nvPr>
        </p:nvSpPr>
        <p:spPr>
          <a:xfrm>
            <a:off x="274543" y="1265239"/>
            <a:ext cx="26280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body" idx="2"/>
          </p:nvPr>
        </p:nvSpPr>
        <p:spPr>
          <a:xfrm>
            <a:off x="3244803" y="1251855"/>
            <a:ext cx="2628000" cy="480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body" idx="3"/>
          </p:nvPr>
        </p:nvSpPr>
        <p:spPr>
          <a:xfrm>
            <a:off x="6198823" y="1264713"/>
            <a:ext cx="2628000" cy="46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10800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body" idx="4"/>
          </p:nvPr>
        </p:nvSpPr>
        <p:spPr>
          <a:xfrm>
            <a:off x="27454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body" idx="5"/>
          </p:nvPr>
        </p:nvSpPr>
        <p:spPr>
          <a:xfrm>
            <a:off x="324480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body" idx="6"/>
          </p:nvPr>
        </p:nvSpPr>
        <p:spPr>
          <a:xfrm>
            <a:off x="6198823" y="1744664"/>
            <a:ext cx="2628000" cy="57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144000" rIns="36000" bIns="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588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re seul">
  <p:cSld name="7_Titre seul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0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1616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3 contenus V1 PUCES 1">
  <p:cSld name="2_3 contenus V1 PUCES 1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31" name="Google Shape;231;p21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8450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1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46401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1" descr="O:\MOMENTYS\PROD\CLIENTS\IMERYS\12210_CHARTE PPT 2012\Publishing\Charte\Fab ppt\v09A_forme_tableau-01-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5119" y="1164164"/>
            <a:ext cx="2857500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1"/>
          <p:cNvSpPr/>
          <p:nvPr/>
        </p:nvSpPr>
        <p:spPr>
          <a:xfrm rot="5400000">
            <a:off x="-2241495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5" name="Google Shape;235;p21"/>
          <p:cNvSpPr/>
          <p:nvPr/>
        </p:nvSpPr>
        <p:spPr>
          <a:xfrm rot="5400000">
            <a:off x="759449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6" name="Google Shape;236;p21"/>
          <p:cNvSpPr/>
          <p:nvPr/>
        </p:nvSpPr>
        <p:spPr>
          <a:xfrm rot="5400000">
            <a:off x="3790384" y="3513163"/>
            <a:ext cx="4716000" cy="18000"/>
          </a:xfrm>
          <a:prstGeom prst="rect">
            <a:avLst/>
          </a:prstGeom>
          <a:gradFill>
            <a:gsLst>
              <a:gs pos="0">
                <a:schemeClr val="lt1"/>
              </a:gs>
              <a:gs pos="80000">
                <a:schemeClr val="lt2"/>
              </a:gs>
              <a:gs pos="100000">
                <a:schemeClr val="lt2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7" name="Google Shape;237;p21"/>
          <p:cNvSpPr txBox="1">
            <a:spLocks noGrp="1"/>
          </p:cNvSpPr>
          <p:nvPr>
            <p:ph type="body" idx="1"/>
          </p:nvPr>
        </p:nvSpPr>
        <p:spPr>
          <a:xfrm>
            <a:off x="115889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21"/>
          <p:cNvSpPr txBox="1">
            <a:spLocks noGrp="1"/>
          </p:cNvSpPr>
          <p:nvPr>
            <p:ph type="body" idx="2"/>
          </p:nvPr>
        </p:nvSpPr>
        <p:spPr>
          <a:xfrm>
            <a:off x="3108326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body" idx="3"/>
          </p:nvPr>
        </p:nvSpPr>
        <p:spPr>
          <a:xfrm>
            <a:off x="6146801" y="1163639"/>
            <a:ext cx="28575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None/>
              <a:defRPr sz="16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21"/>
          <p:cNvSpPr txBox="1">
            <a:spLocks noGrp="1"/>
          </p:cNvSpPr>
          <p:nvPr>
            <p:ph type="body" idx="4"/>
          </p:nvPr>
        </p:nvSpPr>
        <p:spPr>
          <a:xfrm>
            <a:off x="125414" y="1630364"/>
            <a:ext cx="2847975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21"/>
          <p:cNvSpPr txBox="1">
            <a:spLocks noGrp="1"/>
          </p:cNvSpPr>
          <p:nvPr>
            <p:ph type="body" idx="5"/>
          </p:nvPr>
        </p:nvSpPr>
        <p:spPr>
          <a:xfrm>
            <a:off x="3125788" y="1630364"/>
            <a:ext cx="28400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21"/>
          <p:cNvSpPr txBox="1">
            <a:spLocks noGrp="1"/>
          </p:cNvSpPr>
          <p:nvPr>
            <p:ph type="body" idx="6"/>
          </p:nvPr>
        </p:nvSpPr>
        <p:spPr>
          <a:xfrm>
            <a:off x="6138864" y="1630364"/>
            <a:ext cx="2865437" cy="433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144000" rIns="36000" bIns="72000" anchor="t" anchorCtr="0"/>
          <a:lstStyle>
            <a:lvl1pPr marL="457200" marR="0" lvl="0" indent="-290830" algn="l" rtl="0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980"/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>
                <a:solidFill>
                  <a:srgbClr val="0053A1"/>
                </a:solidFill>
              </a:rPr>
              <a:pPr/>
              <a:t>‹#›</a:t>
            </a:fld>
            <a:endParaRPr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752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vmlDrawing" Target="../drawings/vmlDrawing1.v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3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34" Type="http://schemas.openxmlformats.org/officeDocument/2006/relationships/image" Target="../media/image19.png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image" Target="../media/image18.png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image" Target="../media/image17.jpg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theme" Target="../theme/theme5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 hidden="1"/>
          <p:cNvGraphicFramePr>
            <a:graphicFrameLocks noChangeAspect="1"/>
          </p:cNvGraphicFramePr>
          <p:nvPr userDrawn="1"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459073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Diapositive think-cell" r:id="rId25" imgW="270" imgH="270" progId="TCLayout.ActiveDocument.1">
                  <p:embed/>
                </p:oleObj>
              </mc:Choice>
              <mc:Fallback>
                <p:oleObj name="Diapositive think-cell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 descr="O:\MOMENTYS\PROD\CLIENTS\IMERYS\12210_CHARTE PPT 2012\Publishing\Charte\Fab ppt\forme_interieiur_v28_5traits_nv_bleu-01.jpg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999162"/>
            <a:ext cx="9144001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133200" y="-172800"/>
            <a:ext cx="9457200" cy="914605"/>
          </a:xfrm>
          <a:prstGeom prst="rect">
            <a:avLst/>
          </a:prstGeom>
          <a:ln w="15875">
            <a:gradFill flip="none" rotWithShape="1">
              <a:gsLst>
                <a:gs pos="0">
                  <a:srgbClr val="FF7200"/>
                </a:gs>
                <a:gs pos="68000">
                  <a:schemeClr val="bg1"/>
                </a:gs>
              </a:gsLst>
              <a:lin ang="0" scaled="1"/>
              <a:tileRect/>
            </a:gradFill>
          </a:ln>
        </p:spPr>
        <p:txBody>
          <a:bodyPr vert="horz" lIns="504000" tIns="432000" rIns="504000" bIns="108000" rtlCol="0" anchor="t" anchorCtr="0">
            <a:spAutoFit/>
          </a:bodyPr>
          <a:lstStyle/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6000" y="1339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645" y="6602256"/>
            <a:ext cx="900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fld id="{CC12EED8-09DD-4530-BAE4-EA7CDEDAD19F}" type="slidenum">
              <a:rPr lang="fr-FR" sz="1100" kern="1200" smtClean="0">
                <a:solidFill>
                  <a:srgbClr val="7F7F7F"/>
                </a:solidFill>
                <a:latin typeface="Arial Narrow" pitchFamily="34" charset="0"/>
                <a:ea typeface="+mn-ea"/>
                <a:cs typeface="Arial" pitchFamily="34" charset="0"/>
              </a:rPr>
              <a:pPr marL="0" algn="l" defTabSz="914400" rtl="0" eaLnBrk="1" latinLnBrk="0" hangingPunct="1"/>
              <a:t>‹#›</a:t>
            </a:fld>
            <a:endParaRPr lang="fr-FR" sz="1100" kern="1200" dirty="0">
              <a:solidFill>
                <a:srgbClr val="7F7F7F"/>
              </a:solidFill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372969"/>
            <a:ext cx="1145076" cy="45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8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83" r:id="rId1"/>
    <p:sldLayoutId id="2147486584" r:id="rId2"/>
    <p:sldLayoutId id="2147486585" r:id="rId3"/>
    <p:sldLayoutId id="2147486586" r:id="rId4"/>
    <p:sldLayoutId id="2147486587" r:id="rId5"/>
    <p:sldLayoutId id="2147486588" r:id="rId6"/>
    <p:sldLayoutId id="2147486589" r:id="rId7"/>
    <p:sldLayoutId id="2147486590" r:id="rId8"/>
    <p:sldLayoutId id="2147486591" r:id="rId9"/>
    <p:sldLayoutId id="2147486592" r:id="rId10"/>
    <p:sldLayoutId id="2147486593" r:id="rId11"/>
    <p:sldLayoutId id="2147486594" r:id="rId12"/>
    <p:sldLayoutId id="2147486561" r:id="rId13"/>
    <p:sldLayoutId id="2147486562" r:id="rId14"/>
    <p:sldLayoutId id="2147486563" r:id="rId15"/>
    <p:sldLayoutId id="2147486564" r:id="rId16"/>
    <p:sldLayoutId id="2147486565" r:id="rId17"/>
    <p:sldLayoutId id="2147486566" r:id="rId18"/>
    <p:sldLayoutId id="2147486567" r:id="rId19"/>
    <p:sldLayoutId id="2147486575" r:id="rId20"/>
    <p:sldLayoutId id="2147486576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2400" b="1" kern="1200" dirty="0">
          <a:solidFill>
            <a:schemeClr val="bg2"/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Wingdings" pitchFamily="2" charset="2"/>
        <a:buChar char="n"/>
        <a:defRPr sz="1600" b="0" kern="1200">
          <a:solidFill>
            <a:schemeClr val="bg2"/>
          </a:solidFill>
          <a:latin typeface="Arial Narrow" pitchFamily="34" charset="0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SzPct val="85000"/>
        <a:buFont typeface="Wingdings 2" pitchFamily="18" charset="2"/>
        <a:buChar char="®"/>
        <a:defRPr sz="14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792000" indent="-1440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‒"/>
        <a:defRPr sz="12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MOMENTYS\PROD\CLIENTS\IMERYS\12210_CHARTE PPT 2012\Publishing\Charte\Fab ppt\forme_interieiur_v28_5traits_nv_bleu-01.jpg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999162"/>
            <a:ext cx="9144001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133200" y="-172800"/>
            <a:ext cx="9457200" cy="914605"/>
          </a:xfrm>
          <a:prstGeom prst="rect">
            <a:avLst/>
          </a:prstGeom>
          <a:ln w="15875">
            <a:gradFill flip="none" rotWithShape="1">
              <a:gsLst>
                <a:gs pos="0">
                  <a:srgbClr val="FF7200"/>
                </a:gs>
                <a:gs pos="68000">
                  <a:schemeClr val="bg1"/>
                </a:gs>
              </a:gsLst>
              <a:lin ang="0" scaled="1"/>
              <a:tileRect/>
            </a:gradFill>
          </a:ln>
        </p:spPr>
        <p:txBody>
          <a:bodyPr vert="horz" lIns="504000" tIns="432000" rIns="504000" bIns="108000" rtlCol="0" anchor="t" anchorCtr="0">
            <a:spAutoFit/>
          </a:bodyPr>
          <a:lstStyle/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6000" y="1339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645" y="6602256"/>
            <a:ext cx="900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12EED8-09DD-4530-BAE4-EA7CDEDAD19F}" type="slidenum">
              <a:rPr lang="fr-FR" sz="1100" smtClean="0">
                <a:solidFill>
                  <a:srgbClr val="7F7F7F"/>
                </a:solidFill>
                <a:latin typeface="Arial Narrow" pitchFamily="34" charset="0"/>
                <a:cs typeface="Arial" pitchFamily="34" charset="0"/>
              </a:rPr>
              <a:pPr/>
              <a:t>‹#›</a:t>
            </a:fld>
            <a:endParaRPr lang="fr-FR" sz="1100" dirty="0">
              <a:solidFill>
                <a:srgbClr val="7F7F7F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4929" y="6313954"/>
            <a:ext cx="1187607" cy="47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531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7" r:id="rId1"/>
    <p:sldLayoutId id="2147486598" r:id="rId2"/>
    <p:sldLayoutId id="2147486599" r:id="rId3"/>
    <p:sldLayoutId id="2147486600" r:id="rId4"/>
    <p:sldLayoutId id="2147486601" r:id="rId5"/>
    <p:sldLayoutId id="2147486602" r:id="rId6"/>
    <p:sldLayoutId id="2147486603" r:id="rId7"/>
    <p:sldLayoutId id="2147486604" r:id="rId8"/>
    <p:sldLayoutId id="2147486605" r:id="rId9"/>
    <p:sldLayoutId id="2147486606" r:id="rId10"/>
    <p:sldLayoutId id="2147486607" r:id="rId11"/>
    <p:sldLayoutId id="2147486608" r:id="rId12"/>
    <p:sldLayoutId id="2147486609" r:id="rId13"/>
    <p:sldLayoutId id="2147486610" r:id="rId14"/>
    <p:sldLayoutId id="2147486611" r:id="rId15"/>
    <p:sldLayoutId id="2147486613" r:id="rId16"/>
    <p:sldLayoutId id="2147486614" r:id="rId17"/>
    <p:sldLayoutId id="2147486615" r:id="rId18"/>
    <p:sldLayoutId id="2147486623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2400" b="1" kern="1200" dirty="0">
          <a:solidFill>
            <a:schemeClr val="bg2"/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Wingdings" pitchFamily="2" charset="2"/>
        <a:buChar char="n"/>
        <a:defRPr sz="1600" b="0" kern="1200">
          <a:solidFill>
            <a:schemeClr val="bg2"/>
          </a:solidFill>
          <a:latin typeface="Arial Narrow" pitchFamily="34" charset="0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SzPct val="85000"/>
        <a:buFont typeface="Wingdings 2" pitchFamily="18" charset="2"/>
        <a:buChar char="®"/>
        <a:defRPr sz="14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792000" indent="-1440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‒"/>
        <a:defRPr sz="12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ln w="15875">
            <a:gradFill flip="none" rotWithShape="1">
              <a:gsLst>
                <a:gs pos="0">
                  <a:srgbClr val="FF7200"/>
                </a:gs>
                <a:gs pos="68000">
                  <a:schemeClr val="bg1"/>
                </a:gs>
              </a:gsLst>
              <a:lin ang="0" scaled="1"/>
              <a:tileRect/>
            </a:gradFill>
          </a:ln>
        </p:spPr>
        <p:txBody>
          <a:bodyPr vert="horz" lIns="504000" tIns="432000" rIns="504000" bIns="108000" rtlCol="0" anchor="t" anchorCtr="0">
            <a:spAutoFit/>
          </a:bodyPr>
          <a:lstStyle/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6000" y="1339201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7" name="Picture 2" descr="O:\MOMENTYS\PROD\CLIENTS\IMERYS\12210_CHARTE PPT 2012\Publishing\Charte\Fab ppt\forme_interieiur_v15_5traits-01.jpg"/>
          <p:cNvPicPr>
            <a:picLocks noChangeAspect="1" noChangeArrowheads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152133"/>
            <a:ext cx="9144000" cy="69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 userDrawn="1"/>
        </p:nvSpPr>
        <p:spPr>
          <a:xfrm>
            <a:off x="52645" y="6602256"/>
            <a:ext cx="900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12EED8-09DD-4530-BAE4-EA7CDEDAD19F}" type="slidenum">
              <a:rPr lang="fr-FR" sz="1100" smtClean="0">
                <a:solidFill>
                  <a:srgbClr val="7F7F7F"/>
                </a:solidFill>
                <a:latin typeface="Arial Narrow" pitchFamily="34" charset="0"/>
                <a:cs typeface="Arial" pitchFamily="34" charset="0"/>
              </a:rPr>
              <a:pPr/>
              <a:t>‹#›</a:t>
            </a:fld>
            <a:endParaRPr lang="fr-FR" sz="1100" dirty="0">
              <a:solidFill>
                <a:srgbClr val="7F7F7F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" name="Picture 3" descr="O:\MOMENTYS\PROD\IDENTITES VISUELLES\IMERYS\Imerys_logo.pn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039" y="6183522"/>
            <a:ext cx="827948" cy="5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460432" y="6093297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26" name="Picture 2" descr="O:\MOMENTYS\PROD\CLIENTS\IMERYS\12210_CHARTE PPT 2012\Publishing\Charte\Fab ppt\1_logo inside.png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566" y="6019024"/>
            <a:ext cx="827948" cy="7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 userDrawn="1"/>
        </p:nvSpPr>
        <p:spPr>
          <a:xfrm>
            <a:off x="5890340" y="6569756"/>
            <a:ext cx="48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prstClr val="black">
                    <a:tint val="75000"/>
                  </a:prstClr>
                </a:solidFill>
              </a:rPr>
              <a:t>I</a:t>
            </a:r>
          </a:p>
        </p:txBody>
      </p:sp>
      <p:sp>
        <p:nvSpPr>
          <p:cNvPr id="17" name="Espace réservé de la date 3"/>
          <p:cNvSpPr txBox="1">
            <a:spLocks/>
          </p:cNvSpPr>
          <p:nvPr userDrawn="1"/>
        </p:nvSpPr>
        <p:spPr>
          <a:xfrm>
            <a:off x="3868732" y="65107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November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5, 2012</a:t>
            </a:r>
          </a:p>
        </p:txBody>
      </p:sp>
      <p:sp>
        <p:nvSpPr>
          <p:cNvPr id="18" name="Espace réservé du pied de page 4"/>
          <p:cNvSpPr txBox="1">
            <a:spLocks/>
          </p:cNvSpPr>
          <p:nvPr userDrawn="1"/>
        </p:nvSpPr>
        <p:spPr>
          <a:xfrm>
            <a:off x="6002331" y="65107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Results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to </a:t>
            </a:r>
            <a:r>
              <a:rPr lang="fr-FR" sz="1000" dirty="0" err="1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September</a:t>
            </a:r>
            <a:r>
              <a:rPr lang="fr-FR" sz="1000" dirty="0">
                <a:solidFill>
                  <a:prstClr val="black">
                    <a:tint val="75000"/>
                  </a:prstClr>
                </a:solidFill>
                <a:latin typeface="Arial Narrow" pitchFamily="34" charset="0"/>
              </a:rPr>
              <a:t> 30, 2012</a:t>
            </a:r>
          </a:p>
        </p:txBody>
      </p:sp>
    </p:spTree>
    <p:extLst>
      <p:ext uri="{BB962C8B-B14F-4D97-AF65-F5344CB8AC3E}">
        <p14:creationId xmlns:p14="http://schemas.microsoft.com/office/powerpoint/2010/main" val="1961568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27" r:id="rId1"/>
    <p:sldLayoutId id="2147486628" r:id="rId2"/>
    <p:sldLayoutId id="2147486629" r:id="rId3"/>
    <p:sldLayoutId id="2147486630" r:id="rId4"/>
    <p:sldLayoutId id="2147486631" r:id="rId5"/>
    <p:sldLayoutId id="2147486632" r:id="rId6"/>
    <p:sldLayoutId id="2147486633" r:id="rId7"/>
    <p:sldLayoutId id="2147486634" r:id="rId8"/>
    <p:sldLayoutId id="2147486635" r:id="rId9"/>
    <p:sldLayoutId id="2147486636" r:id="rId10"/>
    <p:sldLayoutId id="2147486637" r:id="rId11"/>
    <p:sldLayoutId id="2147486638" r:id="rId12"/>
    <p:sldLayoutId id="2147486639" r:id="rId13"/>
    <p:sldLayoutId id="2147486640" r:id="rId14"/>
    <p:sldLayoutId id="2147486641" r:id="rId15"/>
    <p:sldLayoutId id="2147486642" r:id="rId16"/>
    <p:sldLayoutId id="2147486643" r:id="rId17"/>
    <p:sldLayoutId id="2147486644" r:id="rId18"/>
    <p:sldLayoutId id="2147486645" r:id="rId19"/>
    <p:sldLayoutId id="2147486650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2400" b="1" kern="1200" dirty="0">
          <a:solidFill>
            <a:schemeClr val="bg2"/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Wingdings" pitchFamily="2" charset="2"/>
        <a:buChar char="n"/>
        <a:defRPr sz="1600" b="0" kern="1200">
          <a:solidFill>
            <a:schemeClr val="bg2"/>
          </a:solidFill>
          <a:latin typeface="Arial Narrow" pitchFamily="34" charset="0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SzPct val="85000"/>
        <a:buFont typeface="Wingdings 2" pitchFamily="18" charset="2"/>
        <a:buChar char="®"/>
        <a:defRPr sz="14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792000" indent="-1440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‒"/>
        <a:defRPr sz="12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MOMENTYS\PROD\CLIENTS\IMERYS\12210_CHARTE PPT 2012\Publishing\Charte\Fab ppt\forme_interieiur_v28_5traits_nv_bleu-01.jpg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5999162"/>
            <a:ext cx="9144001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-133200" y="-172800"/>
            <a:ext cx="9457200" cy="914605"/>
          </a:xfrm>
          <a:prstGeom prst="rect">
            <a:avLst/>
          </a:prstGeom>
          <a:ln w="15875">
            <a:gradFill flip="none" rotWithShape="1">
              <a:gsLst>
                <a:gs pos="0">
                  <a:srgbClr val="FF7200"/>
                </a:gs>
                <a:gs pos="68000">
                  <a:schemeClr val="bg1"/>
                </a:gs>
              </a:gsLst>
              <a:lin ang="0" scaled="1"/>
              <a:tileRect/>
            </a:gradFill>
          </a:ln>
        </p:spPr>
        <p:txBody>
          <a:bodyPr vert="horz" lIns="504000" tIns="432000" rIns="504000" bIns="108000" rtlCol="0" anchor="t" anchorCtr="0">
            <a:spAutoFit/>
          </a:bodyPr>
          <a:lstStyle/>
          <a:p>
            <a:pPr marL="0"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6000" y="1339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52645" y="6602256"/>
            <a:ext cx="90060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12EED8-09DD-4530-BAE4-EA7CDEDAD19F}" type="slidenum">
              <a:rPr lang="fr-FR" sz="1100" smtClean="0">
                <a:solidFill>
                  <a:srgbClr val="7F7F7F"/>
                </a:solidFill>
                <a:latin typeface="Arial Narrow" pitchFamily="34" charset="0"/>
                <a:cs typeface="Arial" pitchFamily="34" charset="0"/>
              </a:rPr>
              <a:pPr/>
              <a:t>‹#›</a:t>
            </a:fld>
            <a:endParaRPr lang="fr-FR" sz="1100" dirty="0">
              <a:solidFill>
                <a:srgbClr val="7F7F7F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" name="Picture 3" descr="O:\MOMENTYS\PROD\IDENTITES VISUELLES\IMERYS\Imerys_logo.png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4039" y="6183521"/>
            <a:ext cx="827948" cy="53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8460432" y="6093296"/>
            <a:ext cx="683568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26" name="Picture 2" descr="O:\MOMENTYS\PROD\CLIENTS\IMERYS\12210_CHARTE PPT 2012\Publishing\Charte\Fab ppt\1_logo inside.png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565" y="6019024"/>
            <a:ext cx="827948" cy="70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 userDrawn="1"/>
        </p:nvSpPr>
        <p:spPr>
          <a:xfrm>
            <a:off x="5692589" y="6505474"/>
            <a:ext cx="254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Arial Narrow" pitchFamily="34" charset="0"/>
              </a:rPr>
              <a:t>Group presentation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390819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654" r:id="rId1"/>
    <p:sldLayoutId id="2147486655" r:id="rId2"/>
    <p:sldLayoutId id="2147486656" r:id="rId3"/>
    <p:sldLayoutId id="2147486657" r:id="rId4"/>
    <p:sldLayoutId id="2147486658" r:id="rId5"/>
    <p:sldLayoutId id="2147486659" r:id="rId6"/>
    <p:sldLayoutId id="2147486660" r:id="rId7"/>
    <p:sldLayoutId id="2147486661" r:id="rId8"/>
    <p:sldLayoutId id="2147486662" r:id="rId9"/>
    <p:sldLayoutId id="2147486663" r:id="rId10"/>
    <p:sldLayoutId id="2147486664" r:id="rId11"/>
    <p:sldLayoutId id="2147486665" r:id="rId12"/>
    <p:sldLayoutId id="2147486666" r:id="rId13"/>
    <p:sldLayoutId id="2147486667" r:id="rId14"/>
    <p:sldLayoutId id="2147486668" r:id="rId15"/>
    <p:sldLayoutId id="2147486670" r:id="rId16"/>
    <p:sldLayoutId id="2147486671" r:id="rId17"/>
    <p:sldLayoutId id="2147486672" r:id="rId18"/>
    <p:sldLayoutId id="2147486680" r:id="rId19"/>
    <p:sldLayoutId id="2147486681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fr-FR" sz="2400" b="1" kern="1200" dirty="0">
          <a:solidFill>
            <a:schemeClr val="bg2"/>
          </a:solidFill>
          <a:latin typeface="Arial Narrow" pitchFamily="34" charset="0"/>
          <a:ea typeface="+mj-ea"/>
          <a:cs typeface="Arial" pitchFamily="34" charset="0"/>
        </a:defRPr>
      </a:lvl1pPr>
    </p:titleStyle>
    <p:bodyStyle>
      <a:lvl1pPr marL="252000" indent="-252000" algn="l" defTabSz="914400" rtl="0" eaLnBrk="1" latinLnBrk="0" hangingPunct="1">
        <a:spcBef>
          <a:spcPct val="20000"/>
        </a:spcBef>
        <a:buClr>
          <a:schemeClr val="bg2"/>
        </a:buClr>
        <a:buSzPct val="70000"/>
        <a:buFont typeface="Wingdings" pitchFamily="2" charset="2"/>
        <a:buChar char="n"/>
        <a:defRPr sz="1600" b="0" kern="1200">
          <a:solidFill>
            <a:schemeClr val="bg2"/>
          </a:solidFill>
          <a:latin typeface="Arial Narrow" pitchFamily="34" charset="0"/>
          <a:ea typeface="+mn-ea"/>
          <a:cs typeface="+mn-cs"/>
        </a:defRPr>
      </a:lvl1pPr>
      <a:lvl2pPr marL="540000" indent="-180000" algn="l" defTabSz="914400" rtl="0" eaLnBrk="1" latinLnBrk="0" hangingPunct="1">
        <a:spcBef>
          <a:spcPct val="20000"/>
        </a:spcBef>
        <a:buSzPct val="85000"/>
        <a:buFont typeface="Wingdings 2" pitchFamily="18" charset="2"/>
        <a:buChar char="®"/>
        <a:defRPr sz="14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2pPr>
      <a:lvl3pPr marL="792000" indent="-1440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‒"/>
        <a:defRPr sz="1200" kern="1200">
          <a:solidFill>
            <a:schemeClr val="tx1">
              <a:lumMod val="75000"/>
              <a:lumOff val="2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-133200" y="-172799"/>
            <a:ext cx="9457200" cy="914605"/>
          </a:xfrm>
          <a:prstGeom prst="rect">
            <a:avLst/>
          </a:prstGeom>
          <a:noFill/>
          <a:ln w="15875" cap="flat" cmpd="sng">
            <a:solidFill>
              <a:srgbClr val="FF72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04000" tIns="432000" rIns="504000" bIns="1080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 Narrow"/>
              <a:buNone/>
              <a:defRPr sz="2400" b="1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96000" y="1339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99720" algn="l" rtl="0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120"/>
              <a:buFont typeface="Noto Sans Symbols"/>
              <a:buChar char="■"/>
              <a:defRPr sz="1600" b="0" i="0" u="none" strike="noStrike" cap="none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04165" algn="l" rtl="0"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190"/>
              <a:buFont typeface="Noto Sans Symbols"/>
              <a:buChar char="◆"/>
              <a:defRPr sz="14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04800" algn="l" rtl="0">
              <a:spcBef>
                <a:spcPts val="24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1" descr="O:\MOMENTYS\PROD\CLIENTS\IMERYS\12210_CHARTE PPT 2012\Publishing\Charte\Fab ppt\forme_interieiur_v15_5traits-01.jpg"/>
          <p:cNvPicPr preferRelativeResize="0"/>
          <p:nvPr/>
        </p:nvPicPr>
        <p:blipFill rotWithShape="1">
          <a:blip r:embed="rId32">
            <a:alphaModFix/>
          </a:blip>
          <a:srcRect l="384" r="3415"/>
          <a:stretch/>
        </p:blipFill>
        <p:spPr>
          <a:xfrm>
            <a:off x="0" y="6152133"/>
            <a:ext cx="9144000" cy="693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/>
          <p:nvPr/>
        </p:nvSpPr>
        <p:spPr>
          <a:xfrm>
            <a:off x="52645" y="6602256"/>
            <a:ext cx="900608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sz="1100" kern="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sz="1100" kern="0">
              <a:solidFill>
                <a:srgbClr val="7F7F7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4" name="Google Shape;14;p1" descr="O:\MOMENTYS\PROD\IDENTITES VISUELLES\IMERYS\Imerys_logo.png"/>
          <p:cNvPicPr preferRelativeResize="0"/>
          <p:nvPr/>
        </p:nvPicPr>
        <p:blipFill rotWithShape="1">
          <a:blip r:embed="rId33">
            <a:alphaModFix/>
          </a:blip>
          <a:srcRect/>
          <a:stretch/>
        </p:blipFill>
        <p:spPr>
          <a:xfrm>
            <a:off x="8194039" y="6183522"/>
            <a:ext cx="827948" cy="53033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/>
          <p:nvPr/>
        </p:nvSpPr>
        <p:spPr>
          <a:xfrm>
            <a:off x="8460432" y="6093297"/>
            <a:ext cx="683568" cy="7647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1" descr="O:\MOMENTYS\PROD\CLIENTS\IMERYS\12210_CHARTE PPT 2012\Publishing\Charte\Fab ppt\1_logo inside.png"/>
          <p:cNvPicPr preferRelativeResize="0"/>
          <p:nvPr/>
        </p:nvPicPr>
        <p:blipFill rotWithShape="1">
          <a:blip r:embed="rId34">
            <a:alphaModFix/>
          </a:blip>
          <a:srcRect/>
          <a:stretch/>
        </p:blipFill>
        <p:spPr>
          <a:xfrm>
            <a:off x="8203566" y="6019024"/>
            <a:ext cx="827948" cy="70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"/>
          <p:cNvSpPr txBox="1">
            <a:spLocks noGrp="1"/>
          </p:cNvSpPr>
          <p:nvPr>
            <p:ph type="ftr" idx="11"/>
          </p:nvPr>
        </p:nvSpPr>
        <p:spPr>
          <a:xfrm>
            <a:off x="4828711" y="6513119"/>
            <a:ext cx="32499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 kern="0">
                <a:solidFill>
                  <a:srgbClr val="0053A1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53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22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6722" r:id="rId1"/>
    <p:sldLayoutId id="2147486723" r:id="rId2"/>
    <p:sldLayoutId id="2147486724" r:id="rId3"/>
    <p:sldLayoutId id="2147486725" r:id="rId4"/>
    <p:sldLayoutId id="2147486726" r:id="rId5"/>
    <p:sldLayoutId id="2147486727" r:id="rId6"/>
    <p:sldLayoutId id="2147486728" r:id="rId7"/>
    <p:sldLayoutId id="2147486729" r:id="rId8"/>
    <p:sldLayoutId id="2147486730" r:id="rId9"/>
    <p:sldLayoutId id="2147486731" r:id="rId10"/>
    <p:sldLayoutId id="2147486732" r:id="rId11"/>
    <p:sldLayoutId id="2147486733" r:id="rId12"/>
    <p:sldLayoutId id="2147486734" r:id="rId13"/>
    <p:sldLayoutId id="2147486735" r:id="rId14"/>
    <p:sldLayoutId id="2147486736" r:id="rId15"/>
    <p:sldLayoutId id="2147486737" r:id="rId16"/>
    <p:sldLayoutId id="2147486738" r:id="rId17"/>
    <p:sldLayoutId id="2147486739" r:id="rId18"/>
    <p:sldLayoutId id="2147486740" r:id="rId19"/>
    <p:sldLayoutId id="2147486741" r:id="rId20"/>
    <p:sldLayoutId id="2147486742" r:id="rId21"/>
    <p:sldLayoutId id="2147486743" r:id="rId22"/>
    <p:sldLayoutId id="2147486744" r:id="rId23"/>
    <p:sldLayoutId id="2147486745" r:id="rId24"/>
    <p:sldLayoutId id="2147486746" r:id="rId25"/>
    <p:sldLayoutId id="2147486747" r:id="rId26"/>
    <p:sldLayoutId id="2147486748" r:id="rId27"/>
    <p:sldLayoutId id="2147486749" r:id="rId28"/>
    <p:sldLayoutId id="2147486750" r:id="rId29"/>
    <p:sldLayoutId id="2147486751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9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image" Target="../media/image28.jpeg"/><Relationship Id="rId9" Type="http://schemas.openxmlformats.org/officeDocument/2006/relationships/hyperlink" Target="https://observatory.sustainablegreece2020.com/en/practice/endemic-rare-and-endangered-plant-species-milos-saving-lost.159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8682" y="148261"/>
            <a:ext cx="5960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000" b="1" kern="0" dirty="0">
                <a:solidFill>
                  <a:srgbClr val="3CAADC"/>
                </a:solidFill>
                <a:latin typeface="Arial"/>
                <a:cs typeface="Arial"/>
                <a:sym typeface="Arial"/>
              </a:rPr>
              <a:t>Awards in Greece: 2017 - 2019</a:t>
            </a:r>
            <a:endParaRPr lang="el-GR" sz="2000" b="1" kern="0" dirty="0">
              <a:solidFill>
                <a:srgbClr val="3CAADC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1" y="750771"/>
            <a:ext cx="655979" cy="1144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5" y="4543623"/>
            <a:ext cx="1597858" cy="942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92" y="1841002"/>
            <a:ext cx="1597858" cy="877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1" y="2721794"/>
            <a:ext cx="1584081" cy="870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81" y="3601278"/>
            <a:ext cx="1013049" cy="9423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13161" y="1148068"/>
            <a:ext cx="6256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Evaluation as 1 of the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21 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“Most Sustainable Companies in Greece” for 2017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, according to Sustainability Performance Directory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2328" y="1600720"/>
            <a:ext cx="6277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Bravo Sustainability Awards 2017. 1.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Bravo Society: “MILOTERRANEAN Geo Experience”, </a:t>
            </a:r>
            <a:br>
              <a:rPr lang="el-GR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</a:b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2.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Bravo Market: “Creation of a new economic, environmentally friendly activity at the site of a restored perlite mine in Milos island”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2392292" y="2459377"/>
            <a:ext cx="6277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Imerys SD Challenge 2017.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Minerals Days Activities - “Take Safety Home!” and “All the time I play, minding anyway!”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5545" y="2949422"/>
            <a:ext cx="627399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Health &amp; Safety Awards 2018. 1.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Gold Award for “Take5 for your safety” initiative in category “Evaluation &amp; Parameterization of New Occupational Risks”. 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2.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Silver Award for “Take Safety Home” program in category “Road Safety”, organized in collaboration with Road Safety Institute (R.S.I.) “</a:t>
            </a:r>
            <a:r>
              <a:rPr lang="en-US" sz="1400" kern="0" dirty="0" err="1">
                <a:solidFill>
                  <a:srgbClr val="003893"/>
                </a:solidFill>
                <a:latin typeface="Arial"/>
                <a:cs typeface="Arial"/>
                <a:sym typeface="Arial"/>
              </a:rPr>
              <a:t>Panos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kern="0" dirty="0" err="1">
                <a:solidFill>
                  <a:srgbClr val="003893"/>
                </a:solidFill>
                <a:latin typeface="Arial"/>
                <a:cs typeface="Arial"/>
                <a:sym typeface="Arial"/>
              </a:rPr>
              <a:t>Mylonas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87734" y="4042578"/>
            <a:ext cx="62818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Bravo Sustainability Award 2018.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Bravo Market: “FLU-ACE condensing flue gas economizer in </a:t>
            </a:r>
            <a:r>
              <a:rPr lang="en-US" sz="1400" kern="0" dirty="0" err="1">
                <a:solidFill>
                  <a:srgbClr val="003893"/>
                </a:solidFill>
                <a:latin typeface="Arial"/>
                <a:cs typeface="Arial"/>
                <a:sym typeface="Arial"/>
              </a:rPr>
              <a:t>Tsigrado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plant”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02865" y="4475504"/>
            <a:ext cx="6266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Imerys SD Challenge 2018.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1.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"Propagation of rare, endemic and endangered plant species". 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2.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"Milos Mining Museum 20th anniversary: an educational and cultural center on Milos island"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12" y="823799"/>
            <a:ext cx="986150" cy="35979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127" y="1293878"/>
            <a:ext cx="470188" cy="41141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85614" y="5148793"/>
            <a:ext cx="6283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Health &amp; Safety Awards 2019 1.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 Gold Award for “Health &amp; Wellbeing initiatives for the employees </a:t>
            </a: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2.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Silver Award </a:t>
            </a:r>
            <a:r>
              <a:rPr lang="en-US" sz="1400" b="1" dirty="0">
                <a:solidFill>
                  <a:srgbClr val="003893"/>
                </a:solidFill>
              </a:rPr>
              <a:t>"Preparedness Response in Emergency Situations”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85614" y="5807045"/>
            <a:ext cx="6283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Clr>
                <a:srgbClr val="003893"/>
              </a:buClr>
              <a:buFont typeface="Wingdings" panose="05000000000000000000" pitchFamily="2" charset="2"/>
              <a:buChar char="§"/>
            </a:pPr>
            <a:r>
              <a:rPr lang="en-US" sz="1400" b="1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Bravo Sustainability Award 2019 </a:t>
            </a:r>
            <a:r>
              <a:rPr lang="en-US" sz="1400" kern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Bravo Environment: 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“Endemic, rare and end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  <a:hlinkClick r:id="rId9"/>
              </a:rPr>
              <a:t>a</a:t>
            </a:r>
            <a:r>
              <a:rPr lang="en-US" sz="1400" kern="0" dirty="0">
                <a:solidFill>
                  <a:srgbClr val="003893"/>
                </a:solidFill>
                <a:latin typeface="Arial"/>
                <a:cs typeface="Arial"/>
                <a:sym typeface="Arial"/>
              </a:rPr>
              <a:t>ngered plant species of Milos-Saving the lost treasure of the island”</a:t>
            </a:r>
            <a:endParaRPr lang="en-US" sz="1400" dirty="0">
              <a:solidFill>
                <a:srgbClr val="003893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52" y="3592313"/>
            <a:ext cx="666172" cy="9521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5487" y="5485968"/>
            <a:ext cx="1612122" cy="8712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08793" y="1265590"/>
            <a:ext cx="669889" cy="55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848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.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0&quot;/&gt;&lt;/m_mruColor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12">
  <a:themeElements>
    <a:clrScheme name="IMERYS v26">
      <a:dk1>
        <a:sysClr val="windowText" lastClr="000000"/>
      </a:dk1>
      <a:lt1>
        <a:sysClr val="window" lastClr="FFFFFF"/>
      </a:lt1>
      <a:dk2>
        <a:srgbClr val="0D255B"/>
      </a:dk2>
      <a:lt2>
        <a:srgbClr val="003893"/>
      </a:lt2>
      <a:accent1>
        <a:srgbClr val="3CAADC"/>
      </a:accent1>
      <a:accent2>
        <a:srgbClr val="D2DD0A"/>
      </a:accent2>
      <a:accent3>
        <a:srgbClr val="FF7200"/>
      </a:accent3>
      <a:accent4>
        <a:srgbClr val="C6003D"/>
      </a:accent4>
      <a:accent5>
        <a:srgbClr val="8A7F9F"/>
      </a:accent5>
      <a:accent6>
        <a:srgbClr val="782F96"/>
      </a:accent6>
      <a:hlink>
        <a:srgbClr val="8A7F9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2012">
  <a:themeElements>
    <a:clrScheme name="IMERYS v26">
      <a:dk1>
        <a:sysClr val="windowText" lastClr="000000"/>
      </a:dk1>
      <a:lt1>
        <a:sysClr val="window" lastClr="FFFFFF"/>
      </a:lt1>
      <a:dk2>
        <a:srgbClr val="0D255B"/>
      </a:dk2>
      <a:lt2>
        <a:srgbClr val="003893"/>
      </a:lt2>
      <a:accent1>
        <a:srgbClr val="3CAADC"/>
      </a:accent1>
      <a:accent2>
        <a:srgbClr val="D2DD0A"/>
      </a:accent2>
      <a:accent3>
        <a:srgbClr val="FF7200"/>
      </a:accent3>
      <a:accent4>
        <a:srgbClr val="C6003D"/>
      </a:accent4>
      <a:accent5>
        <a:srgbClr val="8A7F9F"/>
      </a:accent5>
      <a:accent6>
        <a:srgbClr val="782F96"/>
      </a:accent6>
      <a:hlink>
        <a:srgbClr val="8A7F9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2012">
  <a:themeElements>
    <a:clrScheme name="IMERYS">
      <a:dk1>
        <a:sysClr val="windowText" lastClr="000000"/>
      </a:dk1>
      <a:lt1>
        <a:sysClr val="window" lastClr="FFFFFF"/>
      </a:lt1>
      <a:dk2>
        <a:srgbClr val="0D255B"/>
      </a:dk2>
      <a:lt2>
        <a:srgbClr val="0053A1"/>
      </a:lt2>
      <a:accent1>
        <a:srgbClr val="3CAADC"/>
      </a:accent1>
      <a:accent2>
        <a:srgbClr val="D2DD0A"/>
      </a:accent2>
      <a:accent3>
        <a:srgbClr val="E87511"/>
      </a:accent3>
      <a:accent4>
        <a:srgbClr val="D20000"/>
      </a:accent4>
      <a:accent5>
        <a:srgbClr val="8A7F9F"/>
      </a:accent5>
      <a:accent6>
        <a:srgbClr val="782F96"/>
      </a:accent6>
      <a:hlink>
        <a:srgbClr val="8A7F9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2012">
  <a:themeElements>
    <a:clrScheme name="IMERYS v26">
      <a:dk1>
        <a:sysClr val="windowText" lastClr="000000"/>
      </a:dk1>
      <a:lt1>
        <a:sysClr val="window" lastClr="FFFFFF"/>
      </a:lt1>
      <a:dk2>
        <a:srgbClr val="0D255B"/>
      </a:dk2>
      <a:lt2>
        <a:srgbClr val="003893"/>
      </a:lt2>
      <a:accent1>
        <a:srgbClr val="3CAADC"/>
      </a:accent1>
      <a:accent2>
        <a:srgbClr val="D2DD0A"/>
      </a:accent2>
      <a:accent3>
        <a:srgbClr val="FF7200"/>
      </a:accent3>
      <a:accent4>
        <a:srgbClr val="C6003D"/>
      </a:accent4>
      <a:accent5>
        <a:srgbClr val="8A7F9F"/>
      </a:accent5>
      <a:accent6>
        <a:srgbClr val="782F96"/>
      </a:accent6>
      <a:hlink>
        <a:srgbClr val="8A7F9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2012">
  <a:themeElements>
    <a:clrScheme name="IMERYS">
      <a:dk1>
        <a:srgbClr val="000000"/>
      </a:dk1>
      <a:lt1>
        <a:srgbClr val="FFFFFF"/>
      </a:lt1>
      <a:dk2>
        <a:srgbClr val="0D255B"/>
      </a:dk2>
      <a:lt2>
        <a:srgbClr val="0053A1"/>
      </a:lt2>
      <a:accent1>
        <a:srgbClr val="3CAADC"/>
      </a:accent1>
      <a:accent2>
        <a:srgbClr val="D2DD0A"/>
      </a:accent2>
      <a:accent3>
        <a:srgbClr val="E87511"/>
      </a:accent3>
      <a:accent4>
        <a:srgbClr val="D20000"/>
      </a:accent4>
      <a:accent5>
        <a:srgbClr val="8A7F9F"/>
      </a:accent5>
      <a:accent6>
        <a:srgbClr val="782F96"/>
      </a:accent6>
      <a:hlink>
        <a:srgbClr val="8A7F9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20022</TotalTime>
  <Words>267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Arial Narrow</vt:lpstr>
      <vt:lpstr>Calibri</vt:lpstr>
      <vt:lpstr>Noto Sans Symbols</vt:lpstr>
      <vt:lpstr>Wingdings</vt:lpstr>
      <vt:lpstr>Wingdings 2</vt:lpstr>
      <vt:lpstr>2012</vt:lpstr>
      <vt:lpstr>1_2012</vt:lpstr>
      <vt:lpstr>2_2012</vt:lpstr>
      <vt:lpstr>3_2012</vt:lpstr>
      <vt:lpstr>4_2012</vt:lpstr>
      <vt:lpstr>Diapositive think-cell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review model</dc:title>
  <dc:creator>Gregory.Rousakis@sandb.com</dc:creator>
  <cp:lastModifiedBy>Τίτα Μαρσόνη</cp:lastModifiedBy>
  <cp:revision>1416</cp:revision>
  <cp:lastPrinted>2020-06-26T08:39:17Z</cp:lastPrinted>
  <dcterms:created xsi:type="dcterms:W3CDTF">2011-12-22T13:41:32Z</dcterms:created>
  <dcterms:modified xsi:type="dcterms:W3CDTF">2020-12-09T08:18:09Z</dcterms:modified>
</cp:coreProperties>
</file>